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8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rts/chart9.xml" ContentType="application/vnd.openxmlformats-officedocument.drawingml.char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10.xml" ContentType="application/vnd.openxmlformats-officedocument.drawingml.chart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7" r:id="rId2"/>
    <p:sldMasterId id="2147483851" r:id="rId3"/>
  </p:sldMasterIdLst>
  <p:notesMasterIdLst>
    <p:notesMasterId r:id="rId36"/>
  </p:notesMasterIdLst>
  <p:handoutMasterIdLst>
    <p:handoutMasterId r:id="rId37"/>
  </p:handoutMasterIdLst>
  <p:sldIdLst>
    <p:sldId id="581" r:id="rId4"/>
    <p:sldId id="574" r:id="rId5"/>
    <p:sldId id="518" r:id="rId6"/>
    <p:sldId id="561" r:id="rId7"/>
    <p:sldId id="562" r:id="rId8"/>
    <p:sldId id="580" r:id="rId9"/>
    <p:sldId id="563" r:id="rId10"/>
    <p:sldId id="541" r:id="rId11"/>
    <p:sldId id="542" r:id="rId12"/>
    <p:sldId id="539" r:id="rId13"/>
    <p:sldId id="532" r:id="rId14"/>
    <p:sldId id="578" r:id="rId15"/>
    <p:sldId id="575" r:id="rId16"/>
    <p:sldId id="559" r:id="rId17"/>
    <p:sldId id="522" r:id="rId18"/>
    <p:sldId id="523" r:id="rId19"/>
    <p:sldId id="526" r:id="rId20"/>
    <p:sldId id="569" r:id="rId21"/>
    <p:sldId id="560" r:id="rId22"/>
    <p:sldId id="529" r:id="rId23"/>
    <p:sldId id="528" r:id="rId24"/>
    <p:sldId id="530" r:id="rId25"/>
    <p:sldId id="534" r:id="rId26"/>
    <p:sldId id="545" r:id="rId27"/>
    <p:sldId id="546" r:id="rId28"/>
    <p:sldId id="547" r:id="rId29"/>
    <p:sldId id="551" r:id="rId30"/>
    <p:sldId id="552" r:id="rId31"/>
    <p:sldId id="579" r:id="rId32"/>
    <p:sldId id="556" r:id="rId33"/>
    <p:sldId id="557" r:id="rId34"/>
    <p:sldId id="582" r:id="rId35"/>
  </p:sldIdLst>
  <p:sldSz cx="9144000" cy="6858000" type="screen4x3"/>
  <p:notesSz cx="68580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0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yanoff, Pavlin" initials="S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DB291C"/>
    <a:srgbClr val="3C8A2E"/>
    <a:srgbClr val="000000"/>
    <a:srgbClr val="FFCD00"/>
    <a:srgbClr val="FF9900"/>
    <a:srgbClr val="C00000"/>
    <a:srgbClr val="DCDCDC"/>
    <a:srgbClr val="B4B4B4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7" autoAdjust="0"/>
    <p:restoredTop sz="94984" autoAdjust="0"/>
  </p:normalViewPr>
  <p:slideViewPr>
    <p:cSldViewPr snapToGrid="0" showGuides="1">
      <p:cViewPr>
        <p:scale>
          <a:sx n="83" d="100"/>
          <a:sy n="83" d="100"/>
        </p:scale>
        <p:origin x="-942" y="-53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1572" y="7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Aglika\Documents\NECP\&#1084;&#1086;&#1076;&#1077;&#1083;\3rd\&#1051;&#1059;&#1051;&#1059;&#1062;&#1060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Aglika\Documents\NECP\&#1084;&#1086;&#1076;&#1077;&#1083;\3rd\&#1051;&#1059;&#1051;&#1059;&#1062;&#106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TAX\ID2\FE2BCA1C-D8D3-425F-B978-6286AF3EEE4B\0\7052000-7052999\7052747\L\L\(B)EST_Results_diagramms%20-%2013.12.2019%20-%20FINAL_BG%20(ID%207052747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X\ID2\FE2BCA1C-D8D3-425F-B978-6286AF3EEE4B\0\7052000-7052999\7052747\L\L\(B)EST_Results_diagramms%20-%2013.12.2019%20-%20FINAL_BG%20(ID%207052747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stoyanoff\Desktop\BEST%20Publ%20Consult\Copy%20of%20(B)EST_Results_diagramms%20-%2013.12.2019%20-%20FINAL_BG%20(ID%207052747)%20-%20&#1052;&#1045;&#1045;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stoyanoff\Desktop\BEST%20Publ%20Consult\Copy%20of%20(B)EST_Results_diagramms%20-%2013.12.2019%20-%20FINAL_BG%20(ID%207052747)%20-%20&#1052;&#1045;&#1045;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stoyanoff\Desktop\BEST%20Publ%20Consult\Copy%20of%20(B)EST_Results_diagramms%20-%2013.12.2019%20-%20FINAL_BG%20(ID%207052747)%20-%20&#1052;&#1045;&#1045;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stoyanoff\Desktop\BEST%20Publ%20Consult\Copy%20of%20(B)EST_Results_diagramms%20-%2013.12.2019%20-%20FINAL_BG%20(ID%207052747)%20-%20&#1052;&#1045;&#1045;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Индекс </a:t>
            </a:r>
            <a:r>
              <a:rPr lang="en-US" dirty="0" smtClean="0"/>
              <a:t>2005=100%</a:t>
            </a:r>
            <a:endParaRPr lang="en-US" dirty="0"/>
          </a:p>
        </c:rich>
      </c:tx>
      <c:layout>
        <c:manualLayout>
          <c:xMode val="edge"/>
          <c:yMode val="edge"/>
          <c:x val="1.5208145454292414E-3"/>
          <c:y val="6.7933450770385853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'WEM2019'!$A$9</c:f>
              <c:strCache>
                <c:ptCount val="1"/>
                <c:pt idx="0">
                  <c:v>Енергийна интензивност на БВП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'WEM2019'!$B$8:$K$8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</c:numCache>
            </c:numRef>
          </c:cat>
          <c:val>
            <c:numRef>
              <c:f>'WEM2019'!$B$9:$K$9</c:f>
              <c:numCache>
                <c:formatCode>0</c:formatCode>
                <c:ptCount val="10"/>
                <c:pt idx="0">
                  <c:v>100</c:v>
                </c:pt>
                <c:pt idx="1">
                  <c:v>85.278973034997136</c:v>
                </c:pt>
                <c:pt idx="2">
                  <c:v>73.495997172506506</c:v>
                </c:pt>
                <c:pt idx="3">
                  <c:v>63.961465915176852</c:v>
                </c:pt>
                <c:pt idx="4">
                  <c:v>55.772828920940476</c:v>
                </c:pt>
                <c:pt idx="5">
                  <c:v>46.680083840846038</c:v>
                </c:pt>
                <c:pt idx="6">
                  <c:v>41.145447520318839</c:v>
                </c:pt>
                <c:pt idx="7">
                  <c:v>37.630243652658017</c:v>
                </c:pt>
                <c:pt idx="8">
                  <c:v>35.39682931622653</c:v>
                </c:pt>
                <c:pt idx="9">
                  <c:v>29.593563539730223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2B-4EB7-BEB5-D72B16ECC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25056"/>
        <c:axId val="30139136"/>
      </c:barChart>
      <c:lineChart>
        <c:grouping val="standard"/>
        <c:varyColors val="0"/>
        <c:ser>
          <c:idx val="1"/>
          <c:order val="1"/>
          <c:tx>
            <c:strRef>
              <c:f>'WEM2019'!$A$10</c:f>
              <c:strCache>
                <c:ptCount val="1"/>
                <c:pt idx="0">
                  <c:v>Брутно вътрешно потребление на енергия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'WEM2019'!$B$8:$K$8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</c:numCache>
            </c:numRef>
          </c:cat>
          <c:val>
            <c:numRef>
              <c:f>'WEM2019'!$B$10:$K$10</c:f>
              <c:numCache>
                <c:formatCode>0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94.10208773506605</c:v>
                </c:pt>
                <c:pt idx="3">
                  <c:v>96.89922125505629</c:v>
                </c:pt>
                <c:pt idx="4">
                  <c:v>97.386552833052363</c:v>
                </c:pt>
                <c:pt idx="5">
                  <c:v>92.979292002491931</c:v>
                </c:pt>
                <c:pt idx="6">
                  <c:v>90.794764909406041</c:v>
                </c:pt>
                <c:pt idx="7">
                  <c:v>89.485395782358196</c:v>
                </c:pt>
                <c:pt idx="8">
                  <c:v>88.685275705779844</c:v>
                </c:pt>
                <c:pt idx="9">
                  <c:v>77.416269587436247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52B-4EB7-BEB5-D72B16ECCE65}"/>
            </c:ext>
          </c:extLst>
        </c:ser>
        <c:ser>
          <c:idx val="2"/>
          <c:order val="2"/>
          <c:tx>
            <c:strRef>
              <c:f>'WEM2019'!$A$11</c:f>
              <c:strCache>
                <c:ptCount val="1"/>
                <c:pt idx="0">
                  <c:v>БВП (по цени за 2015 г.)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'WEM2019'!$B$8:$K$8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</c:numCache>
            </c:numRef>
          </c:cat>
          <c:val>
            <c:numRef>
              <c:f>'WEM2019'!$B$11:$K$11</c:f>
              <c:numCache>
                <c:formatCode>0</c:formatCode>
                <c:ptCount val="10"/>
                <c:pt idx="0">
                  <c:v>100</c:v>
                </c:pt>
                <c:pt idx="1">
                  <c:v>117.26220009586841</c:v>
                </c:pt>
                <c:pt idx="2">
                  <c:v>128.03702426704115</c:v>
                </c:pt>
                <c:pt idx="3">
                  <c:v>151.49624835609643</c:v>
                </c:pt>
                <c:pt idx="4">
                  <c:v>174.61289792400615</c:v>
                </c:pt>
                <c:pt idx="5">
                  <c:v>199.18407241833859</c:v>
                </c:pt>
                <c:pt idx="6">
                  <c:v>220.66782689523282</c:v>
                </c:pt>
                <c:pt idx="7">
                  <c:v>237.80179742747259</c:v>
                </c:pt>
                <c:pt idx="8">
                  <c:v>250.54581842200471</c:v>
                </c:pt>
                <c:pt idx="9">
                  <c:v>261.59833533904305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52B-4EB7-BEB5-D72B16ECCE65}"/>
            </c:ext>
          </c:extLst>
        </c:ser>
        <c:ser>
          <c:idx val="3"/>
          <c:order val="3"/>
          <c:tx>
            <c:strRef>
              <c:f>'WEM2019'!$A$12</c:f>
              <c:strCache>
                <c:ptCount val="1"/>
                <c:pt idx="0">
                  <c:v>Тенцендия 2005-2050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'WEM2019'!$B$8:$K$8</c:f>
              <c:numCache>
                <c:formatCode>General</c:formatCode>
                <c:ptCount val="10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</c:numCache>
            </c:numRef>
          </c:cat>
          <c:val>
            <c:numRef>
              <c:f>'WEM2019'!$B$12:$K$12</c:f>
              <c:numCache>
                <c:formatCode>0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109.18865939950277</c:v>
                </c:pt>
                <c:pt idx="3">
                  <c:v>129.19444478462779</c:v>
                </c:pt>
                <c:pt idx="4">
                  <c:v>148.90808613624026</c:v>
                </c:pt>
                <c:pt idx="5">
                  <c:v>169.86213140764414</c:v>
                </c:pt>
                <c:pt idx="6">
                  <c:v>188.18325659489977</c:v>
                </c:pt>
                <c:pt idx="7">
                  <c:v>202.79493070491284</c:v>
                </c:pt>
                <c:pt idx="8">
                  <c:v>213.66290093241429</c:v>
                </c:pt>
                <c:pt idx="9">
                  <c:v>223.08837385378385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52B-4EB7-BEB5-D72B16ECC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25056"/>
        <c:axId val="30139136"/>
      </c:lineChart>
      <c:catAx>
        <c:axId val="301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0139136"/>
        <c:crosses val="autoZero"/>
        <c:auto val="1"/>
        <c:lblAlgn val="ctr"/>
        <c:lblOffset val="100"/>
        <c:noMultiLvlLbl val="0"/>
      </c:catAx>
      <c:valAx>
        <c:axId val="3013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012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38858228083616E-2"/>
          <c:y val="0.81414510636471726"/>
          <c:w val="0.9172867849350157"/>
          <c:h val="0.18585489363528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bg-BG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47085596828656E-3"/>
          <c:y val="2.7310924369747899E-2"/>
          <c:w val="0.9847305828806342"/>
          <c:h val="0.94537815126050417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rgbClr val="9DD4C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9DD4CF"/>
              </a:solidFill>
              <a:ln w="9525" algn="ctr">
                <a:solidFill>
                  <a:srgbClr val="9DD4CF"/>
                </a:solidFill>
                <a:prstDash val="solid"/>
              </a:ln>
            </c:spPr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2020</c:v>
                </c:pt>
                <c:pt idx="1">
                  <c:v>2022</c:v>
                </c:pt>
                <c:pt idx="2">
                  <c:v>2025</c:v>
                </c:pt>
                <c:pt idx="3">
                  <c:v>2027</c:v>
                </c:pt>
                <c:pt idx="4">
                  <c:v>2030</c:v>
                </c:pt>
              </c:numCache>
            </c:numRef>
          </c:xVal>
          <c:yVal>
            <c:numRef>
              <c:f>Sheet1!$A$2:$E$2</c:f>
              <c:numCache>
                <c:formatCode>General</c:formatCode>
                <c:ptCount val="5"/>
                <c:pt idx="0">
                  <c:v>19.560797274704413</c:v>
                </c:pt>
                <c:pt idx="1">
                  <c:v>21.254573321053137</c:v>
                </c:pt>
                <c:pt idx="2">
                  <c:v>23.795237390576219</c:v>
                </c:pt>
                <c:pt idx="3">
                  <c:v>25.077206449125335</c:v>
                </c:pt>
                <c:pt idx="4">
                  <c:v>27.000160036949016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C24-44A4-ADAF-1676EBC65D6D}"/>
            </c:ext>
          </c:extLst>
        </c:ser>
        <c:ser>
          <c:idx val="1"/>
          <c:order val="1"/>
          <c:spPr>
            <a:ln w="28575" algn="ctr">
              <a:solidFill>
                <a:srgbClr val="FFFF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 w="9525" algn="ctr">
                <a:solidFill>
                  <a:srgbClr val="FFFFFF"/>
                </a:solidFill>
                <a:prstDash val="solid"/>
              </a:ln>
            </c:spPr>
          </c:marker>
          <c:dPt>
            <c:idx val="0"/>
            <c:marker>
              <c:symbol val="triangle"/>
              <c:size val="6"/>
              <c:spPr>
                <a:solidFill>
                  <a:srgbClr val="86BC25"/>
                </a:solidFill>
                <a:ln w="9525" algn="ctr">
                  <a:solidFill>
                    <a:srgbClr val="86BC25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C24-44A4-ADAF-1676EBC65D6D}"/>
              </c:ext>
            </c:extLst>
          </c:dPt>
          <c:dPt>
            <c:idx val="1"/>
            <c:marker>
              <c:symbol val="triangle"/>
              <c:size val="6"/>
              <c:spPr>
                <a:solidFill>
                  <a:srgbClr val="86BC25"/>
                </a:solidFill>
                <a:ln w="9525" algn="ctr">
                  <a:solidFill>
                    <a:srgbClr val="86BC25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C24-44A4-ADAF-1676EBC65D6D}"/>
              </c:ext>
            </c:extLst>
          </c:dPt>
          <c:dPt>
            <c:idx val="2"/>
            <c:marker>
              <c:symbol val="triangle"/>
              <c:size val="6"/>
              <c:spPr>
                <a:solidFill>
                  <a:srgbClr val="86BC25"/>
                </a:solidFill>
                <a:ln w="9525" algn="ctr">
                  <a:solidFill>
                    <a:srgbClr val="86BC25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C24-44A4-ADAF-1676EBC65D6D}"/>
              </c:ext>
            </c:extLst>
          </c:dPt>
          <c:dPt>
            <c:idx val="3"/>
            <c:marker>
              <c:symbol val="triangle"/>
              <c:size val="6"/>
              <c:spPr>
                <a:solidFill>
                  <a:srgbClr val="86BC25"/>
                </a:solidFill>
                <a:ln w="9525" algn="ctr">
                  <a:solidFill>
                    <a:srgbClr val="86BC25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C24-44A4-ADAF-1676EBC65D6D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C24-44A4-ADAF-1676EBC65D6D}"/>
              </c:ext>
            </c:extLst>
          </c:dPt>
          <c:xVal>
            <c:numRef>
              <c:f>Sheet1!$A$1:$E$1</c:f>
              <c:numCache>
                <c:formatCode>General</c:formatCode>
                <c:ptCount val="5"/>
                <c:pt idx="0">
                  <c:v>2020</c:v>
                </c:pt>
                <c:pt idx="1">
                  <c:v>2022</c:v>
                </c:pt>
                <c:pt idx="2">
                  <c:v>2025</c:v>
                </c:pt>
                <c:pt idx="3">
                  <c:v>2027</c:v>
                </c:pt>
                <c:pt idx="4">
                  <c:v>2030</c:v>
                </c:pt>
              </c:numCache>
            </c:numRef>
          </c:xVal>
          <c:yVal>
            <c:numRef>
              <c:f>Sheet1!$A$3:$E$3</c:f>
              <c:numCache>
                <c:formatCode>General</c:formatCode>
                <c:ptCount val="5"/>
                <c:pt idx="0">
                  <c:v>16</c:v>
                </c:pt>
                <c:pt idx="1">
                  <c:v>17.98</c:v>
                </c:pt>
                <c:pt idx="2">
                  <c:v>20.73</c:v>
                </c:pt>
                <c:pt idx="3">
                  <c:v>23.15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C24-44A4-ADAF-1676EBC65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57376"/>
        <c:axId val="26771456"/>
      </c:scatterChart>
      <c:valAx>
        <c:axId val="26757376"/>
        <c:scaling>
          <c:orientation val="minMax"/>
          <c:max val="2030"/>
          <c:min val="202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6771456"/>
        <c:crosses val="min"/>
        <c:crossBetween val="midCat"/>
        <c:majorUnit val="2"/>
      </c:valAx>
      <c:valAx>
        <c:axId val="26771456"/>
        <c:scaling>
          <c:orientation val="minMax"/>
          <c:max val="28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bg-BG"/>
          </a:p>
        </c:txPr>
        <c:crossAx val="26757376"/>
        <c:crosses val="min"/>
        <c:crossBetween val="midCat"/>
        <c:majorUnit val="2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47085596828656E-3"/>
          <c:y val="2.7310924369747899E-2"/>
          <c:w val="0.9847305828806342"/>
          <c:h val="0.94537815126050417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rgbClr val="9DD4C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9DD4CF"/>
              </a:solidFill>
              <a:ln w="9525" algn="ctr">
                <a:solidFill>
                  <a:srgbClr val="9DD4CF"/>
                </a:solidFill>
                <a:prstDash val="solid"/>
              </a:ln>
            </c:spPr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2020</c:v>
                </c:pt>
                <c:pt idx="1">
                  <c:v>2022</c:v>
                </c:pt>
                <c:pt idx="2">
                  <c:v>2025</c:v>
                </c:pt>
                <c:pt idx="3">
                  <c:v>2027</c:v>
                </c:pt>
                <c:pt idx="4">
                  <c:v>2030</c:v>
                </c:pt>
              </c:numCache>
            </c:numRef>
          </c:xVal>
          <c:yVal>
            <c:numRef>
              <c:f>Sheet1!$A$2:$E$2</c:f>
              <c:numCache>
                <c:formatCode>General</c:formatCode>
                <c:ptCount val="5"/>
                <c:pt idx="0">
                  <c:v>31.198990259916894</c:v>
                </c:pt>
                <c:pt idx="1">
                  <c:v>36.22</c:v>
                </c:pt>
                <c:pt idx="2">
                  <c:v>43.75</c:v>
                </c:pt>
                <c:pt idx="3">
                  <c:v>45.89</c:v>
                </c:pt>
                <c:pt idx="4">
                  <c:v>49.09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BE-411C-BE65-FB938B6C5114}"/>
            </c:ext>
          </c:extLst>
        </c:ser>
        <c:ser>
          <c:idx val="1"/>
          <c:order val="1"/>
          <c:spPr>
            <a:ln w="28575" algn="ctr">
              <a:solidFill>
                <a:srgbClr val="00ABAB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ABAB"/>
              </a:solidFill>
              <a:ln w="9525" algn="ctr">
                <a:solidFill>
                  <a:srgbClr val="00ABAB"/>
                </a:solidFill>
                <a:prstDash val="solid"/>
              </a:ln>
            </c:spPr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2020</c:v>
                </c:pt>
                <c:pt idx="1">
                  <c:v>2022</c:v>
                </c:pt>
                <c:pt idx="2">
                  <c:v>2025</c:v>
                </c:pt>
                <c:pt idx="3">
                  <c:v>2027</c:v>
                </c:pt>
                <c:pt idx="4">
                  <c:v>2030</c:v>
                </c:pt>
              </c:numCache>
            </c:numRef>
          </c:xVal>
          <c:yVal>
            <c:numRef>
              <c:f>Sheet1!$A$3:$E$3</c:f>
              <c:numCache>
                <c:formatCode>General</c:formatCode>
                <c:ptCount val="5"/>
                <c:pt idx="0">
                  <c:v>19.04</c:v>
                </c:pt>
                <c:pt idx="1">
                  <c:v>19.38</c:v>
                </c:pt>
                <c:pt idx="2">
                  <c:v>19.88</c:v>
                </c:pt>
                <c:pt idx="3">
                  <c:v>22.55</c:v>
                </c:pt>
                <c:pt idx="4">
                  <c:v>26.55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9BE-411C-BE65-FB938B6C5114}"/>
            </c:ext>
          </c:extLst>
        </c:ser>
        <c:ser>
          <c:idx val="2"/>
          <c:order val="2"/>
          <c:spPr>
            <a:ln w="28575" algn="ctr">
              <a:solidFill>
                <a:srgbClr val="00768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7680"/>
              </a:solidFill>
              <a:ln w="9525" algn="ctr">
                <a:solidFill>
                  <a:srgbClr val="007680"/>
                </a:solidFill>
                <a:prstDash val="solid"/>
              </a:ln>
            </c:spPr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2020</c:v>
                </c:pt>
                <c:pt idx="1">
                  <c:v>2022</c:v>
                </c:pt>
                <c:pt idx="2">
                  <c:v>2025</c:v>
                </c:pt>
                <c:pt idx="3">
                  <c:v>2027</c:v>
                </c:pt>
                <c:pt idx="4">
                  <c:v>2030</c:v>
                </c:pt>
              </c:numCache>
            </c:numRef>
          </c:xVal>
          <c:yVal>
            <c:numRef>
              <c:f>Sheet1!$A$4:$E$4</c:f>
              <c:numCache>
                <c:formatCode>General</c:formatCode>
                <c:ptCount val="5"/>
                <c:pt idx="0">
                  <c:v>9.8800000000000008</c:v>
                </c:pt>
                <c:pt idx="1">
                  <c:v>9.8800000000000008</c:v>
                </c:pt>
                <c:pt idx="2">
                  <c:v>9.8699999999999992</c:v>
                </c:pt>
                <c:pt idx="3">
                  <c:v>11.65</c:v>
                </c:pt>
                <c:pt idx="4">
                  <c:v>14.32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9BE-411C-BE65-FB938B6C5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256896"/>
        <c:axId val="88258816"/>
      </c:scatterChart>
      <c:valAx>
        <c:axId val="88256896"/>
        <c:scaling>
          <c:orientation val="minMax"/>
          <c:max val="2030"/>
          <c:min val="202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88258816"/>
        <c:crosses val="min"/>
        <c:crossBetween val="midCat"/>
        <c:majorUnit val="2"/>
      </c:valAx>
      <c:valAx>
        <c:axId val="88258816"/>
        <c:scaling>
          <c:orientation val="minMax"/>
          <c:max val="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bg-BG"/>
          </a:p>
        </c:txPr>
        <c:crossAx val="88256896"/>
        <c:crosses val="min"/>
        <c:crossBetween val="midCat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bg-BG" sz="1400" b="1" dirty="0" smtClean="0">
                <a:solidFill>
                  <a:schemeClr val="tx1"/>
                </a:solidFill>
                <a:latin typeface="+mj-lt"/>
              </a:rPr>
              <a:t>Енергийни спестявания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'Summary&amp;Indicators'!$A$15:$B$15</c:f>
              <c:strCache>
                <c:ptCount val="2"/>
                <c:pt idx="0">
                  <c:v>Спестявания в първично потребление спрямо същата година на базов модел PRIMES 2007 (%)</c:v>
                </c:pt>
                <c:pt idx="1">
                  <c:v>12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'Summary&amp;Indicators'!$C$2:$F$2</c:f>
              <c:numCache>
                <c:formatCode>General_)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'Summary&amp;Indicators'!$C$15:$F$15</c:f>
              <c:numCache>
                <c:formatCode>0.00</c:formatCode>
                <c:ptCount val="3"/>
                <c:pt idx="0">
                  <c:v>-14.960146861052381</c:v>
                </c:pt>
                <c:pt idx="1">
                  <c:v>-20.914604067519406</c:v>
                </c:pt>
                <c:pt idx="2">
                  <c:v>-27.35677013015475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65D-4E2B-9D14-149DBB632B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541440"/>
        <c:axId val="8856896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'Summary&amp;Indicators'!$A$16:$B$16</c15:sqref>
                        </c15:formulaRef>
                      </c:ext>
                    </c:extLst>
                    <c:strCache>
                      <c:ptCount val="2"/>
                      <c:pt idx="0">
                        <c:v>Спестявания в крайно потребление спрямо същата година на базов модел PRIMES 2007 (%)</c:v>
                      </c:pt>
                      <c:pt idx="1">
                        <c:v>13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3">
                        <a:shade val="95000"/>
                        <a:satMod val="10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7"/>
                  <c:spPr>
                    <a:solidFill>
                      <a:schemeClr val="lt1"/>
                    </a:solidFill>
                    <a:ln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rgbClr val="004F5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'Summary&amp;Indicators'!$C$2:$F$2</c15:sqref>
                        </c15:formulaRef>
                      </c:ext>
                    </c:extLst>
                    <c:numCache>
                      <c:formatCode>General_)</c:formatCode>
                      <c:ptCount val="3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'Summary&amp;Indicators'!$C$16:$F$16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-23.091458028504285</c:v>
                      </c:pt>
                      <c:pt idx="1">
                        <c:v>-27.470142894491644</c:v>
                      </c:pt>
                      <c:pt idx="2">
                        <c:v>-31.619628227161922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65D-4E2B-9D14-149DBB632BF1}"/>
                  </c:ext>
                </c:extLst>
              </c15:ser>
            </c15:filteredLineSeries>
          </c:ext>
        </c:extLst>
      </c:lineChart>
      <c:catAx>
        <c:axId val="88541440"/>
        <c:scaling>
          <c:orientation val="minMax"/>
        </c:scaling>
        <c:delete val="0"/>
        <c:axPos val="b"/>
        <c:numFmt formatCode="General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88568960"/>
        <c:crosses val="autoZero"/>
        <c:auto val="1"/>
        <c:lblAlgn val="ctr"/>
        <c:lblOffset val="100"/>
        <c:noMultiLvlLbl val="0"/>
      </c:catAx>
      <c:valAx>
        <c:axId val="8856896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854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NECP2019!$A$1183</c:f>
              <c:strCache>
                <c:ptCount val="1"/>
                <c:pt idx="0">
                  <c:v>Индустрия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NECP2019!$D$1181:$K$1181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NECP2019!$D$1183:$K$1183</c:f>
              <c:numCache>
                <c:formatCode>0.0</c:formatCode>
                <c:ptCount val="8"/>
                <c:pt idx="0">
                  <c:v>1843.1467029418106</c:v>
                </c:pt>
                <c:pt idx="1">
                  <c:v>2118.5096523137372</c:v>
                </c:pt>
                <c:pt idx="2">
                  <c:v>2300.7236546454692</c:v>
                </c:pt>
                <c:pt idx="3">
                  <c:v>2384.3757278269595</c:v>
                </c:pt>
                <c:pt idx="4">
                  <c:v>2509.8497856441595</c:v>
                </c:pt>
                <c:pt idx="5">
                  <c:v>2745.0457759405513</c:v>
                </c:pt>
                <c:pt idx="6">
                  <c:v>2986.1923797072232</c:v>
                </c:pt>
                <c:pt idx="7">
                  <c:v>3164.4592671069954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A1-41DA-9F8A-8682D36FA665}"/>
            </c:ext>
          </c:extLst>
        </c:ser>
        <c:ser>
          <c:idx val="1"/>
          <c:order val="1"/>
          <c:tx>
            <c:strRef>
              <c:f>NECP2019!$A$1184</c:f>
              <c:strCache>
                <c:ptCount val="1"/>
                <c:pt idx="0">
                  <c:v>Домакинства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NECP2019!$D$1181:$K$1181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NECP2019!$D$1184:$K$1184</c:f>
              <c:numCache>
                <c:formatCode>0.0</c:formatCode>
                <c:ptCount val="8"/>
                <c:pt idx="0">
                  <c:v>2684.45798497032</c:v>
                </c:pt>
                <c:pt idx="1">
                  <c:v>3774.6705418723691</c:v>
                </c:pt>
                <c:pt idx="2">
                  <c:v>4511.4741130620214</c:v>
                </c:pt>
                <c:pt idx="3">
                  <c:v>4949.5357273443124</c:v>
                </c:pt>
                <c:pt idx="4">
                  <c:v>5464.7288588864285</c:v>
                </c:pt>
                <c:pt idx="5">
                  <c:v>5705.3704088255217</c:v>
                </c:pt>
                <c:pt idx="6">
                  <c:v>5759.5570434428564</c:v>
                </c:pt>
                <c:pt idx="7">
                  <c:v>6008.913933630758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A1-41DA-9F8A-8682D36FA665}"/>
            </c:ext>
          </c:extLst>
        </c:ser>
        <c:ser>
          <c:idx val="2"/>
          <c:order val="2"/>
          <c:tx>
            <c:strRef>
              <c:f>NECP2019!$A$1185</c:f>
              <c:strCache>
                <c:ptCount val="1"/>
                <c:pt idx="0">
                  <c:v>Сектор услуги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NECP2019!$D$1181:$K$1181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NECP2019!$D$1185:$K$1185</c:f>
              <c:numCache>
                <c:formatCode>0.0</c:formatCode>
                <c:ptCount val="8"/>
                <c:pt idx="0">
                  <c:v>2370.958837228864</c:v>
                </c:pt>
                <c:pt idx="1">
                  <c:v>2955.2133795891059</c:v>
                </c:pt>
                <c:pt idx="2">
                  <c:v>3406.3662343678461</c:v>
                </c:pt>
                <c:pt idx="3">
                  <c:v>3491.8226332971553</c:v>
                </c:pt>
                <c:pt idx="4">
                  <c:v>3811.7497302215538</c:v>
                </c:pt>
                <c:pt idx="5">
                  <c:v>3824.4919060055772</c:v>
                </c:pt>
                <c:pt idx="6">
                  <c:v>3725.2319624249212</c:v>
                </c:pt>
                <c:pt idx="7">
                  <c:v>3907.8302770020882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A1-41DA-9F8A-8682D36FA665}"/>
            </c:ext>
          </c:extLst>
        </c:ser>
        <c:ser>
          <c:idx val="3"/>
          <c:order val="3"/>
          <c:tx>
            <c:strRef>
              <c:f>NECP2019!$A$1186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NECP2019!$D$1181:$K$1181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NECP2019!$D$1186:$K$1186</c:f>
              <c:numCache>
                <c:formatCode>0.0</c:formatCode>
                <c:ptCount val="8"/>
                <c:pt idx="0">
                  <c:v>13286.038223455353</c:v>
                </c:pt>
                <c:pt idx="1">
                  <c:v>16910.997132384582</c:v>
                </c:pt>
                <c:pt idx="2">
                  <c:v>18895.605165008725</c:v>
                </c:pt>
                <c:pt idx="3">
                  <c:v>21153.841988510419</c:v>
                </c:pt>
                <c:pt idx="4">
                  <c:v>24184.270727975494</c:v>
                </c:pt>
                <c:pt idx="5">
                  <c:v>27120.910386170282</c:v>
                </c:pt>
                <c:pt idx="6">
                  <c:v>26722.564623344257</c:v>
                </c:pt>
                <c:pt idx="7">
                  <c:v>26941.129549184134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A1-41DA-9F8A-8682D36FA6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90364544"/>
        <c:axId val="90837376"/>
      </c:barChart>
      <c:catAx>
        <c:axId val="903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0837376"/>
        <c:crosses val="autoZero"/>
        <c:auto val="1"/>
        <c:lblAlgn val="ctr"/>
        <c:lblOffset val="100"/>
        <c:noMultiLvlLbl val="0"/>
      </c:catAx>
      <c:valAx>
        <c:axId val="9083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0364544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bn€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bg-BG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'</a:t>
            </a:r>
            <a:r>
              <a:rPr lang="bg-BG" dirty="0"/>
              <a:t>Общо емисии на парникови газове, в </a:t>
            </a:r>
            <a:r>
              <a:rPr lang="en-US" dirty="0" err="1"/>
              <a:t>ktn</a:t>
            </a:r>
            <a:r>
              <a:rPr lang="en-US" dirty="0"/>
              <a:t> CO2 eq'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Енергетика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Sheet1!$E$28:$H$28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Sheet1!$E$29:$H$29</c:f>
              <c:numCache>
                <c:formatCode>General</c:formatCode>
                <c:ptCount val="4"/>
                <c:pt idx="0">
                  <c:v>44142.79</c:v>
                </c:pt>
                <c:pt idx="1">
                  <c:v>43567.37</c:v>
                </c:pt>
                <c:pt idx="2">
                  <c:v>39638.65</c:v>
                </c:pt>
                <c:pt idx="3">
                  <c:v>32205.49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01-45EE-AB59-7EF3F09CD53C}"/>
            </c:ext>
          </c:extLst>
        </c:ser>
        <c:ser>
          <c:idx val="1"/>
          <c:order val="1"/>
          <c:tx>
            <c:v>Индустриални процеси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Sheet1!$E$28:$H$28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Sheet1!$E$30:$H$30</c:f>
              <c:numCache>
                <c:formatCode>General</c:formatCode>
                <c:ptCount val="4"/>
                <c:pt idx="0">
                  <c:v>5705.88</c:v>
                </c:pt>
                <c:pt idx="1">
                  <c:v>6127.65</c:v>
                </c:pt>
                <c:pt idx="2">
                  <c:v>6824.34</c:v>
                </c:pt>
                <c:pt idx="3">
                  <c:v>7420.39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01-45EE-AB59-7EF3F09CD53C}"/>
            </c:ext>
          </c:extLst>
        </c:ser>
        <c:ser>
          <c:idx val="2"/>
          <c:order val="2"/>
          <c:tx>
            <c:v>Селско стопанство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Sheet1!$E$28:$H$28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Sheet1!$E$31:$H$31</c:f>
              <c:numCache>
                <c:formatCode>General</c:formatCode>
                <c:ptCount val="4"/>
                <c:pt idx="0">
                  <c:v>6043.52</c:v>
                </c:pt>
                <c:pt idx="1">
                  <c:v>6354.9</c:v>
                </c:pt>
                <c:pt idx="2">
                  <c:v>6822.92</c:v>
                </c:pt>
                <c:pt idx="3">
                  <c:v>7317.32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01-45EE-AB59-7EF3F09CD53C}"/>
            </c:ext>
          </c:extLst>
        </c:ser>
        <c:ser>
          <c:idx val="3"/>
          <c:order val="3"/>
          <c:tx>
            <c:v>Отпадъци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Sheet1!$E$28:$H$28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Sheet1!$E$32:$H$32</c:f>
              <c:numCache>
                <c:formatCode>General</c:formatCode>
                <c:ptCount val="4"/>
                <c:pt idx="0">
                  <c:v>4157.6400000000003</c:v>
                </c:pt>
                <c:pt idx="1">
                  <c:v>3759.01</c:v>
                </c:pt>
                <c:pt idx="2">
                  <c:v>3410.54</c:v>
                </c:pt>
                <c:pt idx="3">
                  <c:v>3062.84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01-45EE-AB59-7EF3F09CD53C}"/>
            </c:ext>
          </c:extLst>
        </c:ser>
        <c:ser>
          <c:idx val="4"/>
          <c:order val="4"/>
          <c:tx>
            <c:v>ЗПЗГС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Sheet1!$E$28:$H$28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Sheet1!$E$33:$H$33</c:f>
              <c:numCache>
                <c:formatCode>General</c:formatCode>
                <c:ptCount val="4"/>
                <c:pt idx="0">
                  <c:v>-8488.58</c:v>
                </c:pt>
                <c:pt idx="1">
                  <c:v>-8641.15</c:v>
                </c:pt>
                <c:pt idx="2">
                  <c:v>-8594.27</c:v>
                </c:pt>
                <c:pt idx="3">
                  <c:v>-8591.85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01-45EE-AB59-7EF3F09CD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0"/>
        <c:axId val="90618496"/>
        <c:axId val="90620672"/>
      </c:barChart>
      <c:catAx>
        <c:axId val="90618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Общо емисии на парникови газове, в </a:t>
                </a:r>
                <a:r>
                  <a:rPr lang="en-US"/>
                  <a:t>ktn CO2 eq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0620672"/>
        <c:crosses val="autoZero"/>
        <c:auto val="1"/>
        <c:lblAlgn val="ctr"/>
        <c:lblOffset val="100"/>
        <c:noMultiLvlLbl val="0"/>
      </c:catAx>
      <c:valAx>
        <c:axId val="906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90618496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'</a:t>
            </a:r>
            <a:r>
              <a:rPr lang="bg-BG" dirty="0"/>
              <a:t>Енергиен сектор  Общо емисии на парникови газове, в </a:t>
            </a:r>
            <a:r>
              <a:rPr lang="en-US" dirty="0" err="1"/>
              <a:t>ktn</a:t>
            </a:r>
            <a:r>
              <a:rPr lang="en-US" dirty="0"/>
              <a:t> CO2 eq'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Енергетика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Sheet1!$E$44:$H$44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Sheet1!$E$45:$H$45</c:f>
              <c:numCache>
                <c:formatCode>General</c:formatCode>
                <c:ptCount val="4"/>
                <c:pt idx="0">
                  <c:v>44142.79</c:v>
                </c:pt>
                <c:pt idx="1">
                  <c:v>43567.37</c:v>
                </c:pt>
                <c:pt idx="2">
                  <c:v>39638.65</c:v>
                </c:pt>
                <c:pt idx="3">
                  <c:v>32205.49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38-46B0-80B5-0273E47AE679}"/>
            </c:ext>
          </c:extLst>
        </c:ser>
        <c:ser>
          <c:idx val="1"/>
          <c:order val="1"/>
          <c:tx>
            <c:v>Преработваща промишленост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Sheet1!$E$44:$H$44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Sheet1!$E$46:$H$46</c:f>
              <c:numCache>
                <c:formatCode>General</c:formatCode>
                <c:ptCount val="4"/>
                <c:pt idx="0">
                  <c:v>5055.3599999999997</c:v>
                </c:pt>
                <c:pt idx="1">
                  <c:v>5059.82</c:v>
                </c:pt>
                <c:pt idx="2">
                  <c:v>4483.5600000000004</c:v>
                </c:pt>
                <c:pt idx="3">
                  <c:v>4098.3999999999996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38-46B0-80B5-0273E47AE679}"/>
            </c:ext>
          </c:extLst>
        </c:ser>
        <c:ser>
          <c:idx val="2"/>
          <c:order val="2"/>
          <c:tx>
            <c:v>Транспорт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Sheet1!$E$44:$H$44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Sheet1!$E$47:$H$47</c:f>
              <c:numCache>
                <c:formatCode>General</c:formatCode>
                <c:ptCount val="4"/>
                <c:pt idx="0">
                  <c:v>6435.6</c:v>
                </c:pt>
                <c:pt idx="1">
                  <c:v>6284.2</c:v>
                </c:pt>
                <c:pt idx="2">
                  <c:v>6063.84</c:v>
                </c:pt>
                <c:pt idx="3">
                  <c:v>4945.68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38-46B0-80B5-0273E47AE679}"/>
            </c:ext>
          </c:extLst>
        </c:ser>
        <c:ser>
          <c:idx val="3"/>
          <c:order val="3"/>
          <c:tx>
            <c:v>Други сектори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Sheet1!$E$44:$H$44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Sheet1!$E$48:$H$48</c:f>
              <c:numCache>
                <c:formatCode>General</c:formatCode>
                <c:ptCount val="4"/>
                <c:pt idx="0">
                  <c:v>1982.46</c:v>
                </c:pt>
                <c:pt idx="1">
                  <c:v>2193.6</c:v>
                </c:pt>
                <c:pt idx="2">
                  <c:v>1270.08</c:v>
                </c:pt>
                <c:pt idx="3">
                  <c:v>782.84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38-46B0-80B5-0273E47AE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0"/>
        <c:axId val="103995648"/>
        <c:axId val="104006016"/>
      </c:barChart>
      <c:catAx>
        <c:axId val="103995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Енергиен сектор  Общо емисии на парникови газове, в </a:t>
                </a:r>
                <a:r>
                  <a:rPr lang="en-US"/>
                  <a:t>ktn CO2 eq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4006016"/>
        <c:crosses val="autoZero"/>
        <c:auto val="1"/>
        <c:lblAlgn val="ctr"/>
        <c:lblOffset val="100"/>
        <c:noMultiLvlLbl val="0"/>
      </c:catAx>
      <c:valAx>
        <c:axId val="1040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39956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9.3109869646182501E-3"/>
                <c:y val="0.147235637908029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 smtClean="0"/>
                    <a:t>Thousands</a:t>
                  </a:r>
                  <a:r>
                    <a:rPr lang="bg-BG" dirty="0" smtClean="0"/>
                    <a:t> </a:t>
                  </a:r>
                  <a:r>
                    <a:rPr lang="en-US" dirty="0" err="1" smtClean="0"/>
                    <a:t>ktoe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NECP2019!$A$18</c:f>
          <c:strCache>
            <c:ptCount val="1"/>
            <c:pt idx="0">
              <c:v>Брутно вътрешно потребление по видове горива и енергия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11136327351083995"/>
          <c:y val="0.15952688172043011"/>
          <c:w val="0.79887063481888276"/>
          <c:h val="0.55365306839070094"/>
        </c:manualLayout>
      </c:layout>
      <c:areaChart>
        <c:grouping val="stacked"/>
        <c:varyColors val="0"/>
        <c:ser>
          <c:idx val="0"/>
          <c:order val="0"/>
          <c:tx>
            <c:strRef>
              <c:f>NECP2019!$A$19</c:f>
              <c:strCache>
                <c:ptCount val="1"/>
                <c:pt idx="0">
                  <c:v>Твърди горива</c:v>
                </c:pt>
              </c:strCache>
            </c:strRef>
          </c:tx>
          <c:spPr>
            <a:solidFill>
              <a:srgbClr val="ED8B00"/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NECP2019!$D$19:$K$19</c:f>
              <c:numCache>
                <c:formatCode>0</c:formatCode>
                <c:ptCount val="8"/>
                <c:pt idx="0">
                  <c:v>77181.905113296598</c:v>
                </c:pt>
                <c:pt idx="1">
                  <c:v>73935.260107303693</c:v>
                </c:pt>
                <c:pt idx="2">
                  <c:v>72449.719047961102</c:v>
                </c:pt>
                <c:pt idx="3">
                  <c:v>53887.745941235757</c:v>
                </c:pt>
                <c:pt idx="4">
                  <c:v>34903.842631167878</c:v>
                </c:pt>
                <c:pt idx="5">
                  <c:v>5820.6285090934252</c:v>
                </c:pt>
                <c:pt idx="6">
                  <c:v>6464.6955151051025</c:v>
                </c:pt>
                <c:pt idx="7">
                  <c:v>4752.4008689459479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CB-4001-BD50-E96C1508BBF4}"/>
            </c:ext>
          </c:extLst>
        </c:ser>
        <c:ser>
          <c:idx val="1"/>
          <c:order val="1"/>
          <c:tx>
            <c:strRef>
              <c:f>NECP2019!$A$20</c:f>
              <c:strCache>
                <c:ptCount val="1"/>
                <c:pt idx="0">
                  <c:v>Нефт и нефтопродукти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NECP2019!$D$20:$K$20</c:f>
              <c:numCache>
                <c:formatCode>0</c:formatCode>
                <c:ptCount val="8"/>
                <c:pt idx="0">
                  <c:v>50643.43730794116</c:v>
                </c:pt>
                <c:pt idx="1">
                  <c:v>50487.75232159</c:v>
                </c:pt>
                <c:pt idx="2">
                  <c:v>48342.93797778857</c:v>
                </c:pt>
                <c:pt idx="3">
                  <c:v>45083.600169458412</c:v>
                </c:pt>
                <c:pt idx="4">
                  <c:v>42038.346873459835</c:v>
                </c:pt>
                <c:pt idx="5">
                  <c:v>39650.920301781836</c:v>
                </c:pt>
                <c:pt idx="6">
                  <c:v>38016.308940295996</c:v>
                </c:pt>
                <c:pt idx="7">
                  <c:v>36195.754250593047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CB-4001-BD50-E96C1508BBF4}"/>
            </c:ext>
          </c:extLst>
        </c:ser>
        <c:ser>
          <c:idx val="2"/>
          <c:order val="2"/>
          <c:tx>
            <c:strRef>
              <c:f>NECP2019!$A$21</c:f>
              <c:strCache>
                <c:ptCount val="1"/>
                <c:pt idx="0">
                  <c:v>Природен газ</c:v>
                </c:pt>
              </c:strCache>
            </c:strRef>
          </c:tx>
          <c:spPr>
            <a:solidFill>
              <a:srgbClr val="A0DCFF"/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NECP2019!$D$21:$K$21</c:f>
              <c:numCache>
                <c:formatCode>0</c:formatCode>
                <c:ptCount val="8"/>
                <c:pt idx="0">
                  <c:v>29910.00810219589</c:v>
                </c:pt>
                <c:pt idx="1">
                  <c:v>32692.249317251219</c:v>
                </c:pt>
                <c:pt idx="2">
                  <c:v>28350.919815658064</c:v>
                </c:pt>
                <c:pt idx="3">
                  <c:v>30254.838613463668</c:v>
                </c:pt>
                <c:pt idx="4">
                  <c:v>29179.50223703466</c:v>
                </c:pt>
                <c:pt idx="5">
                  <c:v>28646.93447658544</c:v>
                </c:pt>
                <c:pt idx="6">
                  <c:v>29726.542300231638</c:v>
                </c:pt>
                <c:pt idx="7">
                  <c:v>39869.467880896118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CB-4001-BD50-E96C1508BBF4}"/>
            </c:ext>
          </c:extLst>
        </c:ser>
        <c:ser>
          <c:idx val="3"/>
          <c:order val="3"/>
          <c:tx>
            <c:strRef>
              <c:f>NECP2019!$A$22</c:f>
              <c:strCache>
                <c:ptCount val="1"/>
                <c:pt idx="0">
                  <c:v>Електрическа енергия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NECP2019!$D$22:$K$22</c:f>
              <c:numCache>
                <c:formatCode>0</c:formatCode>
                <c:ptCount val="8"/>
                <c:pt idx="0">
                  <c:v>-10572.345805000456</c:v>
                </c:pt>
                <c:pt idx="1">
                  <c:v>-8007.1013363993625</c:v>
                </c:pt>
                <c:pt idx="2">
                  <c:v>-7999.9270044722434</c:v>
                </c:pt>
                <c:pt idx="3">
                  <c:v>-7999.6488753770664</c:v>
                </c:pt>
                <c:pt idx="4">
                  <c:v>-7983.6105663065819</c:v>
                </c:pt>
                <c:pt idx="5">
                  <c:v>-8010.4974956494234</c:v>
                </c:pt>
                <c:pt idx="6">
                  <c:v>-8006.4934593161142</c:v>
                </c:pt>
                <c:pt idx="7">
                  <c:v>-7999.9141995131213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CB-4001-BD50-E96C1508BBF4}"/>
            </c:ext>
          </c:extLst>
        </c:ser>
        <c:ser>
          <c:idx val="4"/>
          <c:order val="4"/>
          <c:tx>
            <c:strRef>
              <c:f>NECP2019!$A$23</c:f>
              <c:strCache>
                <c:ptCount val="1"/>
                <c:pt idx="0">
                  <c:v>Ядрено гориво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NECP2019!$D$23:$K$23</c:f>
              <c:numCache>
                <c:formatCode>0</c:formatCode>
                <c:ptCount val="8"/>
                <c:pt idx="0">
                  <c:v>45485.939920221834</c:v>
                </c:pt>
                <c:pt idx="1">
                  <c:v>46731.031944937349</c:v>
                </c:pt>
                <c:pt idx="2">
                  <c:v>46730.696432968121</c:v>
                </c:pt>
                <c:pt idx="3">
                  <c:v>46730.730070786725</c:v>
                </c:pt>
                <c:pt idx="4">
                  <c:v>69196.443527147814</c:v>
                </c:pt>
                <c:pt idx="5">
                  <c:v>91661.992655280046</c:v>
                </c:pt>
                <c:pt idx="6">
                  <c:v>91662.051603163854</c:v>
                </c:pt>
                <c:pt idx="7">
                  <c:v>44931.740036853545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CB-4001-BD50-E96C1508BBF4}"/>
            </c:ext>
          </c:extLst>
        </c:ser>
        <c:ser>
          <c:idx val="5"/>
          <c:order val="5"/>
          <c:tx>
            <c:strRef>
              <c:f>NECP2019!$A$24</c:f>
              <c:strCache>
                <c:ptCount val="1"/>
                <c:pt idx="0">
                  <c:v>Водна енергия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NECP2019!$D$24:$K$24</c:f>
              <c:numCache>
                <c:formatCode>0</c:formatCode>
                <c:ptCount val="8"/>
                <c:pt idx="0">
                  <c:v>5659.5232858085583</c:v>
                </c:pt>
                <c:pt idx="1">
                  <c:v>4707.2870833208381</c:v>
                </c:pt>
                <c:pt idx="2">
                  <c:v>4707.2870833208381</c:v>
                </c:pt>
                <c:pt idx="3">
                  <c:v>4707.2870833208353</c:v>
                </c:pt>
                <c:pt idx="4">
                  <c:v>4707.2870833208381</c:v>
                </c:pt>
                <c:pt idx="5">
                  <c:v>4708.8372711576976</c:v>
                </c:pt>
                <c:pt idx="6">
                  <c:v>4708.9181049106483</c:v>
                </c:pt>
                <c:pt idx="7">
                  <c:v>4712.9648267460443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2CB-4001-BD50-E96C1508BBF4}"/>
            </c:ext>
          </c:extLst>
        </c:ser>
        <c:ser>
          <c:idx val="6"/>
          <c:order val="6"/>
          <c:tx>
            <c:strRef>
              <c:f>NECP2019!$A$25</c:f>
              <c:strCache>
                <c:ptCount val="1"/>
                <c:pt idx="0">
                  <c:v>Биомаса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NECP2019!$D$25:$K$25</c:f>
              <c:numCache>
                <c:formatCode>0</c:formatCode>
                <c:ptCount val="8"/>
                <c:pt idx="0">
                  <c:v>14369.148561955062</c:v>
                </c:pt>
                <c:pt idx="1">
                  <c:v>18367.024374983757</c:v>
                </c:pt>
                <c:pt idx="2">
                  <c:v>21535.951822990384</c:v>
                </c:pt>
                <c:pt idx="3">
                  <c:v>20966.921439177808</c:v>
                </c:pt>
                <c:pt idx="4">
                  <c:v>18576.623449627557</c:v>
                </c:pt>
                <c:pt idx="5">
                  <c:v>18832.16857098011</c:v>
                </c:pt>
                <c:pt idx="6">
                  <c:v>19363.820840881126</c:v>
                </c:pt>
                <c:pt idx="7">
                  <c:v>20061.972239906892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CB-4001-BD50-E96C1508BBF4}"/>
            </c:ext>
          </c:extLst>
        </c:ser>
        <c:ser>
          <c:idx val="7"/>
          <c:order val="7"/>
          <c:tx>
            <c:strRef>
              <c:f>NECP2019!$A$26</c:f>
              <c:strCache>
                <c:ptCount val="1"/>
                <c:pt idx="0">
                  <c:v>Вятърна енергия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NECP2019!$D$26:$K$26</c:f>
              <c:numCache>
                <c:formatCode>0</c:formatCode>
                <c:ptCount val="8"/>
                <c:pt idx="0">
                  <c:v>1450.9613733905576</c:v>
                </c:pt>
                <c:pt idx="1">
                  <c:v>1450.9613733905576</c:v>
                </c:pt>
                <c:pt idx="2">
                  <c:v>1564.262213156441</c:v>
                </c:pt>
                <c:pt idx="3">
                  <c:v>1901.4330736831232</c:v>
                </c:pt>
                <c:pt idx="4">
                  <c:v>3111.4175212324171</c:v>
                </c:pt>
                <c:pt idx="5">
                  <c:v>5993.9646960167229</c:v>
                </c:pt>
                <c:pt idx="6">
                  <c:v>6853.5342918033748</c:v>
                </c:pt>
                <c:pt idx="7">
                  <c:v>18165.607793912161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CB-4001-BD50-E96C1508BBF4}"/>
            </c:ext>
          </c:extLst>
        </c:ser>
        <c:ser>
          <c:idx val="8"/>
          <c:order val="8"/>
          <c:tx>
            <c:strRef>
              <c:f>NECP2019!$A$27</c:f>
              <c:strCache>
                <c:ptCount val="1"/>
                <c:pt idx="0">
                  <c:v>Слънчева енергия и други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NECP2019!$D$27:$K$27</c:f>
              <c:numCache>
                <c:formatCode>0</c:formatCode>
                <c:ptCount val="8"/>
                <c:pt idx="0">
                  <c:v>1635.3710000000001</c:v>
                </c:pt>
                <c:pt idx="1">
                  <c:v>1664.2060837740194</c:v>
                </c:pt>
                <c:pt idx="2">
                  <c:v>2168.8074788578256</c:v>
                </c:pt>
                <c:pt idx="3">
                  <c:v>4704.2478617507913</c:v>
                </c:pt>
                <c:pt idx="4">
                  <c:v>4670.9142469207054</c:v>
                </c:pt>
                <c:pt idx="5">
                  <c:v>4778.1050761516326</c:v>
                </c:pt>
                <c:pt idx="6">
                  <c:v>4879.0648817079273</c:v>
                </c:pt>
                <c:pt idx="7">
                  <c:v>4916.5651532060456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CB-4001-BD50-E96C1508BBF4}"/>
            </c:ext>
          </c:extLst>
        </c:ser>
        <c:ser>
          <c:idx val="9"/>
          <c:order val="9"/>
          <c:tx>
            <c:strRef>
              <c:f>NECP2019!$A$28</c:f>
              <c:strCache>
                <c:ptCount val="1"/>
                <c:pt idx="0">
                  <c:v>Геотермална енергия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NECP2019!$D$28:$K$28</c:f>
              <c:numCache>
                <c:formatCode>0</c:formatCode>
                <c:ptCount val="8"/>
                <c:pt idx="0">
                  <c:v>388.54666763749663</c:v>
                </c:pt>
                <c:pt idx="1">
                  <c:v>405.30078838665742</c:v>
                </c:pt>
                <c:pt idx="2">
                  <c:v>419.20477548449753</c:v>
                </c:pt>
                <c:pt idx="3">
                  <c:v>370.85038632439728</c:v>
                </c:pt>
                <c:pt idx="4">
                  <c:v>360.26926654118182</c:v>
                </c:pt>
                <c:pt idx="5">
                  <c:v>365.35163894819999</c:v>
                </c:pt>
                <c:pt idx="6">
                  <c:v>364.90570683933657</c:v>
                </c:pt>
                <c:pt idx="7">
                  <c:v>4161.8909420708442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2CB-4001-BD50-E96C1508B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45696"/>
        <c:axId val="30047232"/>
      </c:areaChart>
      <c:catAx>
        <c:axId val="3004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0047232"/>
        <c:crosses val="autoZero"/>
        <c:auto val="1"/>
        <c:lblAlgn val="ctr"/>
        <c:lblOffset val="100"/>
        <c:noMultiLvlLbl val="0"/>
      </c:catAx>
      <c:valAx>
        <c:axId val="3004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0045696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041821093227281E-2"/>
          <c:y val="0.79600102710963505"/>
          <c:w val="0.93843391200159787"/>
          <c:h val="0.18507591820273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dirty="0" smtClean="0"/>
              <a:t>Структура на брутното </a:t>
            </a:r>
            <a:r>
              <a:rPr lang="bg-BG" dirty="0"/>
              <a:t>вътрешно потребление в </a:t>
            </a:r>
            <a:r>
              <a:rPr lang="en-US" dirty="0"/>
              <a:t>%</a:t>
            </a:r>
          </a:p>
        </c:rich>
      </c:tx>
      <c:layout>
        <c:manualLayout>
          <c:xMode val="edge"/>
          <c:yMode val="edge"/>
          <c:x val="0.1034795029233355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601089065816874E-2"/>
          <c:y val="0.11307398803488211"/>
          <c:w val="0.93879782186836624"/>
          <c:h val="0.790544859823912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NECP2019!$A$32</c:f>
              <c:strCache>
                <c:ptCount val="1"/>
                <c:pt idx="0">
                  <c:v>Твърди горива</c:v>
                </c:pt>
              </c:strCache>
            </c:strRef>
          </c:tx>
          <c:spPr>
            <a:solidFill>
              <a:srgbClr val="ED8B00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NECP2019!$D$32:$K$32</c:f>
              <c:numCache>
                <c:formatCode>0</c:formatCode>
                <c:ptCount val="8"/>
                <c:pt idx="0">
                  <c:v>35.707154305556536</c:v>
                </c:pt>
                <c:pt idx="1">
                  <c:v>33.239194275524554</c:v>
                </c:pt>
                <c:pt idx="2">
                  <c:v>33.192727189279481</c:v>
                </c:pt>
                <c:pt idx="3">
                  <c:v>26.862211074805121</c:v>
                </c:pt>
                <c:pt idx="4">
                  <c:v>17.560706708999181</c:v>
                </c:pt>
                <c:pt idx="5">
                  <c:v>3.0245137588494817</c:v>
                </c:pt>
                <c:pt idx="6">
                  <c:v>3.3317445467823408</c:v>
                </c:pt>
                <c:pt idx="7">
                  <c:v>2.799342795863013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38-40A7-A245-C79B5E7BE474}"/>
            </c:ext>
          </c:extLst>
        </c:ser>
        <c:ser>
          <c:idx val="1"/>
          <c:order val="1"/>
          <c:tx>
            <c:strRef>
              <c:f>NECP2019!$A$33</c:f>
              <c:strCache>
                <c:ptCount val="1"/>
                <c:pt idx="0">
                  <c:v>Нефт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NECP2019!$D$33:$K$33</c:f>
              <c:numCache>
                <c:formatCode>0</c:formatCode>
                <c:ptCount val="8"/>
                <c:pt idx="0">
                  <c:v>23.429494618770445</c:v>
                </c:pt>
                <c:pt idx="1">
                  <c:v>22.69786033776484</c:v>
                </c:pt>
                <c:pt idx="2">
                  <c:v>22.148242573069744</c:v>
                </c:pt>
                <c:pt idx="3">
                  <c:v>22.473480057687865</c:v>
                </c:pt>
                <c:pt idx="4">
                  <c:v>21.1501950595203</c:v>
                </c:pt>
                <c:pt idx="5">
                  <c:v>20.603402848408535</c:v>
                </c:pt>
                <c:pt idx="6">
                  <c:v>19.592667543997187</c:v>
                </c:pt>
                <c:pt idx="7">
                  <c:v>21.320660166594653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38-40A7-A245-C79B5E7BE474}"/>
            </c:ext>
          </c:extLst>
        </c:ser>
        <c:ser>
          <c:idx val="2"/>
          <c:order val="2"/>
          <c:tx>
            <c:strRef>
              <c:f>NECP2019!$A$34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rgbClr val="A0DCFF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NECP2019!$D$34:$K$34</c:f>
              <c:numCache>
                <c:formatCode>0</c:formatCode>
                <c:ptCount val="8"/>
                <c:pt idx="0">
                  <c:v>13.837456759039805</c:v>
                </c:pt>
                <c:pt idx="1">
                  <c:v>14.697507316304851</c:v>
                </c:pt>
                <c:pt idx="2">
                  <c:v>12.988930245310026</c:v>
                </c:pt>
                <c:pt idx="3">
                  <c:v>15.081570896568627</c:v>
                </c:pt>
                <c:pt idx="4">
                  <c:v>14.680695363942107</c:v>
                </c:pt>
                <c:pt idx="5">
                  <c:v>14.885514053668247</c:v>
                </c:pt>
                <c:pt idx="6">
                  <c:v>15.320326374548692</c:v>
                </c:pt>
                <c:pt idx="7">
                  <c:v>23.484615621668368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38-40A7-A245-C79B5E7BE474}"/>
            </c:ext>
          </c:extLst>
        </c:ser>
        <c:ser>
          <c:idx val="3"/>
          <c:order val="3"/>
          <c:tx>
            <c:strRef>
              <c:f>NECP2019!$A$35</c:f>
              <c:strCache>
                <c:ptCount val="1"/>
                <c:pt idx="0">
                  <c:v>Електричество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NECP2019!$D$35:$K$35</c:f>
              <c:numCache>
                <c:formatCode>0</c:formatCode>
                <c:ptCount val="8"/>
                <c:pt idx="0">
                  <c:v>-4.8911513971662632</c:v>
                </c:pt>
                <c:pt idx="1">
                  <c:v>-3.5997654775018382</c:v>
                </c:pt>
                <c:pt idx="2">
                  <c:v>-3.6651542350055508</c:v>
                </c:pt>
                <c:pt idx="3">
                  <c:v>-3.9877017095693787</c:v>
                </c:pt>
                <c:pt idx="4">
                  <c:v>-4.0166879364905537</c:v>
                </c:pt>
                <c:pt idx="5">
                  <c:v>-4.1624130199978246</c:v>
                </c:pt>
                <c:pt idx="6">
                  <c:v>-4.1263491620906221</c:v>
                </c:pt>
                <c:pt idx="7">
                  <c:v>-4.7122502498187275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38-40A7-A245-C79B5E7BE474}"/>
            </c:ext>
          </c:extLst>
        </c:ser>
        <c:ser>
          <c:idx val="4"/>
          <c:order val="4"/>
          <c:tx>
            <c:strRef>
              <c:f>NECP2019!$A$36</c:f>
              <c:strCache>
                <c:ptCount val="1"/>
                <c:pt idx="0">
                  <c:v>Ядрено гориво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NECP2019!$D$36:$K$36</c:f>
              <c:numCache>
                <c:formatCode>0</c:formatCode>
                <c:ptCount val="8"/>
                <c:pt idx="0">
                  <c:v>21.043448889742795</c:v>
                </c:pt>
                <c:pt idx="1">
                  <c:v>21.008945491761022</c:v>
                </c:pt>
                <c:pt idx="2">
                  <c:v>21.409596592606782</c:v>
                </c:pt>
                <c:pt idx="3">
                  <c:v>23.294548935301592</c:v>
                </c:pt>
                <c:pt idx="4">
                  <c:v>34.813887483007171</c:v>
                </c:pt>
                <c:pt idx="5">
                  <c:v>47.629385300288519</c:v>
                </c:pt>
                <c:pt idx="6">
                  <c:v>47.240359559418103</c:v>
                </c:pt>
                <c:pt idx="7">
                  <c:v>26.466484256336049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38-40A7-A245-C79B5E7BE474}"/>
            </c:ext>
          </c:extLst>
        </c:ser>
        <c:ser>
          <c:idx val="5"/>
          <c:order val="5"/>
          <c:tx>
            <c:strRef>
              <c:f>NECP2019!$A$37</c:f>
              <c:strCache>
                <c:ptCount val="1"/>
                <c:pt idx="0">
                  <c:v>Вода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NECP2019!$D$37:$K$37</c:f>
              <c:numCache>
                <c:formatCode>0</c:formatCode>
                <c:ptCount val="8"/>
                <c:pt idx="0">
                  <c:v>2.6183011544689383</c:v>
                </c:pt>
                <c:pt idx="1">
                  <c:v>2.116262655275519</c:v>
                </c:pt>
                <c:pt idx="2">
                  <c:v>2.156636326703393</c:v>
                </c:pt>
                <c:pt idx="3">
                  <c:v>2.3465100833825732</c:v>
                </c:pt>
                <c:pt idx="4">
                  <c:v>2.3683148224901194</c:v>
                </c:pt>
                <c:pt idx="5">
                  <c:v>2.4468050301698288</c:v>
                </c:pt>
                <c:pt idx="6">
                  <c:v>2.4268601948263013</c:v>
                </c:pt>
                <c:pt idx="7">
                  <c:v>2.7761134842636879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D38-40A7-A245-C79B5E7BE474}"/>
            </c:ext>
          </c:extLst>
        </c:ser>
        <c:ser>
          <c:idx val="6"/>
          <c:order val="6"/>
          <c:tx>
            <c:strRef>
              <c:f>NECP2019!$A$38</c:f>
              <c:strCache>
                <c:ptCount val="1"/>
                <c:pt idx="0">
                  <c:v>Биомаса &amp; отпадъци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NECP2019!$D$38:$K$38</c:f>
              <c:numCache>
                <c:formatCode>0</c:formatCode>
                <c:ptCount val="8"/>
                <c:pt idx="0">
                  <c:v>6.6476903386620805</c:v>
                </c:pt>
                <c:pt idx="1">
                  <c:v>8.2572928069413969</c:v>
                </c:pt>
                <c:pt idx="2">
                  <c:v>9.8666631563991274</c:v>
                </c:pt>
                <c:pt idx="3">
                  <c:v>10.451687289021823</c:v>
                </c:pt>
                <c:pt idx="4">
                  <c:v>9.346209799580194</c:v>
                </c:pt>
                <c:pt idx="5">
                  <c:v>9.7855674628466325</c:v>
                </c:pt>
                <c:pt idx="6">
                  <c:v>9.9796354431129064</c:v>
                </c:pt>
                <c:pt idx="7">
                  <c:v>11.817255953208997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38-40A7-A245-C79B5E7BE474}"/>
            </c:ext>
          </c:extLst>
        </c:ser>
        <c:ser>
          <c:idx val="7"/>
          <c:order val="7"/>
          <c:tx>
            <c:strRef>
              <c:f>NECP2019!$A$39</c:f>
              <c:strCache>
                <c:ptCount val="1"/>
                <c:pt idx="0">
                  <c:v>Вятър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NECP2019!$D$39:$K$39</c:f>
              <c:numCache>
                <c:formatCode>0</c:formatCode>
                <c:ptCount val="8"/>
                <c:pt idx="0">
                  <c:v>0.67126746320923991</c:v>
                </c:pt>
                <c:pt idx="1">
                  <c:v>0.65231104761672953</c:v>
                </c:pt>
                <c:pt idx="2">
                  <c:v>0.71666432356250109</c:v>
                </c:pt>
                <c:pt idx="3">
                  <c:v>0.94783509084960338</c:v>
                </c:pt>
                <c:pt idx="4">
                  <c:v>1.565406167939037</c:v>
                </c:pt>
                <c:pt idx="5">
                  <c:v>3.1145826717575953</c:v>
                </c:pt>
                <c:pt idx="6">
                  <c:v>3.5321424573745652</c:v>
                </c:pt>
                <c:pt idx="7">
                  <c:v>10.700225993696447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38-40A7-A245-C79B5E7BE474}"/>
            </c:ext>
          </c:extLst>
        </c:ser>
        <c:ser>
          <c:idx val="8"/>
          <c:order val="8"/>
          <c:tx>
            <c:strRef>
              <c:f>NECP2019!$A$40</c:f>
              <c:strCache>
                <c:ptCount val="1"/>
                <c:pt idx="0">
                  <c:v>Слънце и други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NECP2019!$D$40:$K$40</c:f>
              <c:numCache>
                <c:formatCode>0</c:formatCode>
                <c:ptCount val="8"/>
                <c:pt idx="0">
                  <c:v>0.75658205842566506</c:v>
                </c:pt>
                <c:pt idx="1">
                  <c:v>0.74817981640684106</c:v>
                </c:pt>
                <c:pt idx="2">
                  <c:v>0.99363580587719003</c:v>
                </c:pt>
                <c:pt idx="3">
                  <c:v>2.3449950782567948</c:v>
                </c:pt>
                <c:pt idx="4">
                  <c:v>2.3500150404590499</c:v>
                </c:pt>
                <c:pt idx="5">
                  <c:v>2.4827979523984438</c:v>
                </c:pt>
                <c:pt idx="6">
                  <c:v>2.5145496450753297</c:v>
                </c:pt>
                <c:pt idx="7">
                  <c:v>2.8960417316544791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D38-40A7-A245-C79B5E7BE474}"/>
            </c:ext>
          </c:extLst>
        </c:ser>
        <c:ser>
          <c:idx val="9"/>
          <c:order val="9"/>
          <c:tx>
            <c:strRef>
              <c:f>NECP2019!$A$41</c:f>
              <c:strCache>
                <c:ptCount val="1"/>
                <c:pt idx="0">
                  <c:v>Геотермална енергия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NECP2019!$D$17:$K$17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NECP2019!$D$41:$K$41</c:f>
              <c:numCache>
                <c:formatCode>0</c:formatCode>
                <c:ptCount val="8"/>
                <c:pt idx="0">
                  <c:v>0.17975580929074192</c:v>
                </c:pt>
                <c:pt idx="1">
                  <c:v>0.18221172990607432</c:v>
                </c:pt>
                <c:pt idx="2">
                  <c:v>0.19205802219728094</c:v>
                </c:pt>
                <c:pt idx="3">
                  <c:v>0.18486320369536943</c:v>
                </c:pt>
                <c:pt idx="4">
                  <c:v>0.18125749055339066</c:v>
                </c:pt>
                <c:pt idx="5">
                  <c:v>0.18984394161055071</c:v>
                </c:pt>
                <c:pt idx="6">
                  <c:v>0.1880633969552005</c:v>
                </c:pt>
                <c:pt idx="7">
                  <c:v>2.4515102465330467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38-40A7-A245-C79B5E7BE4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74008832"/>
        <c:axId val="74027008"/>
      </c:barChart>
      <c:catAx>
        <c:axId val="7400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74027008"/>
        <c:crosses val="autoZero"/>
        <c:auto val="1"/>
        <c:lblAlgn val="ctr"/>
        <c:lblOffset val="100"/>
        <c:noMultiLvlLbl val="0"/>
      </c:catAx>
      <c:valAx>
        <c:axId val="74027008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74008832"/>
        <c:crosses val="autoZero"/>
        <c:crossBetween val="between"/>
      </c:valAx>
    </c:plotArea>
    <c:plotVisOnly val="1"/>
    <c:dispBlanksAs val="zero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bg-BG" dirty="0"/>
              <a:t>Нетно производство на </a:t>
            </a:r>
            <a:r>
              <a:rPr lang="bg-BG" dirty="0" smtClean="0"/>
              <a:t>електроенергия </a:t>
            </a:r>
            <a:r>
              <a:rPr lang="bg-BG" dirty="0"/>
              <a:t>по тип централа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'WEM2019'!$A$692</c:f>
              <c:strCache>
                <c:ptCount val="1"/>
                <c:pt idx="0">
                  <c:v>АЕЦ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'WEM2019'!$D$692:$K$692</c:f>
              <c:numCache>
                <c:formatCode>0</c:formatCode>
                <c:ptCount val="8"/>
                <c:pt idx="0">
                  <c:v>14528.017999999996</c:v>
                </c:pt>
                <c:pt idx="1">
                  <c:v>14925.628234219475</c:v>
                </c:pt>
                <c:pt idx="2">
                  <c:v>14925.628234219485</c:v>
                </c:pt>
                <c:pt idx="3">
                  <c:v>14925.628234219472</c:v>
                </c:pt>
                <c:pt idx="4">
                  <c:v>22675.628234219468</c:v>
                </c:pt>
                <c:pt idx="5">
                  <c:v>30425.628234219424</c:v>
                </c:pt>
                <c:pt idx="6">
                  <c:v>30425.628234219468</c:v>
                </c:pt>
                <c:pt idx="7">
                  <c:v>15500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D-41AD-A0A7-A307BE7BFF63}"/>
            </c:ext>
          </c:extLst>
        </c:ser>
        <c:ser>
          <c:idx val="1"/>
          <c:order val="1"/>
          <c:tx>
            <c:strRef>
              <c:f>'WEM2019'!$A$693</c:f>
              <c:strCache>
                <c:ptCount val="1"/>
                <c:pt idx="0">
                  <c:v>ВЕЦ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'WEM2019'!$D$693:$K$693</c:f>
              <c:numCache>
                <c:formatCode>0</c:formatCode>
                <c:ptCount val="8"/>
                <c:pt idx="0">
                  <c:v>5540.0874642564359</c:v>
                </c:pt>
                <c:pt idx="1">
                  <c:v>4619.4975000000013</c:v>
                </c:pt>
                <c:pt idx="2">
                  <c:v>4619.497499999994</c:v>
                </c:pt>
                <c:pt idx="3">
                  <c:v>4619.4975000000013</c:v>
                </c:pt>
                <c:pt idx="4">
                  <c:v>4619.4975000000049</c:v>
                </c:pt>
                <c:pt idx="5">
                  <c:v>4619.4975000000104</c:v>
                </c:pt>
                <c:pt idx="6">
                  <c:v>4619.4975000000013</c:v>
                </c:pt>
                <c:pt idx="7">
                  <c:v>4619.497500000004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3D-41AD-A0A7-A307BE7BFF63}"/>
            </c:ext>
          </c:extLst>
        </c:ser>
        <c:ser>
          <c:idx val="2"/>
          <c:order val="2"/>
          <c:tx>
            <c:strRef>
              <c:f>'WEM2019'!$A$694</c:f>
              <c:strCache>
                <c:ptCount val="1"/>
                <c:pt idx="0">
                  <c:v>ВтЕЦ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'WEM2019'!$D$694:$K$694</c:f>
              <c:numCache>
                <c:formatCode>0</c:formatCode>
                <c:ptCount val="8"/>
                <c:pt idx="0">
                  <c:v>1450.9613733905576</c:v>
                </c:pt>
                <c:pt idx="1">
                  <c:v>1450.9613733905576</c:v>
                </c:pt>
                <c:pt idx="2">
                  <c:v>1564.262213156441</c:v>
                </c:pt>
                <c:pt idx="3">
                  <c:v>1901.4330736831232</c:v>
                </c:pt>
                <c:pt idx="4">
                  <c:v>1901.4330736831232</c:v>
                </c:pt>
                <c:pt idx="5">
                  <c:v>3607.6761157743676</c:v>
                </c:pt>
                <c:pt idx="6">
                  <c:v>6190.7230011245774</c:v>
                </c:pt>
                <c:pt idx="7">
                  <c:v>8823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3D-41AD-A0A7-A307BE7BFF63}"/>
            </c:ext>
          </c:extLst>
        </c:ser>
        <c:ser>
          <c:idx val="3"/>
          <c:order val="3"/>
          <c:tx>
            <c:strRef>
              <c:f>'WEM2019'!$A$695</c:f>
              <c:strCache>
                <c:ptCount val="1"/>
                <c:pt idx="0">
                  <c:v>ФЕЦ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'WEM2019'!$D$695:$K$695</c:f>
              <c:numCache>
                <c:formatCode>0</c:formatCode>
                <c:ptCount val="8"/>
                <c:pt idx="0">
                  <c:v>1383</c:v>
                </c:pt>
                <c:pt idx="1">
                  <c:v>1402.1734517247287</c:v>
                </c:pt>
                <c:pt idx="2">
                  <c:v>2652.819055442822</c:v>
                </c:pt>
                <c:pt idx="3">
                  <c:v>4840.7616678219601</c:v>
                </c:pt>
                <c:pt idx="4">
                  <c:v>4840.7616678219601</c:v>
                </c:pt>
                <c:pt idx="5">
                  <c:v>4840.7616678219601</c:v>
                </c:pt>
                <c:pt idx="6">
                  <c:v>4840.7616678219601</c:v>
                </c:pt>
                <c:pt idx="7">
                  <c:v>9934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3D-41AD-A0A7-A307BE7BFF63}"/>
            </c:ext>
          </c:extLst>
        </c:ser>
        <c:ser>
          <c:idx val="6"/>
          <c:order val="4"/>
          <c:tx>
            <c:strRef>
              <c:f>'WEM2019'!$A$696</c:f>
              <c:strCache>
                <c:ptCount val="1"/>
                <c:pt idx="0">
                  <c:v>ТЕЦ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'WEM2019'!$D$696:$K$696</c:f>
              <c:numCache>
                <c:formatCode>0</c:formatCode>
                <c:ptCount val="8"/>
                <c:pt idx="0">
                  <c:v>19358.171296013294</c:v>
                </c:pt>
                <c:pt idx="1">
                  <c:v>19426.041166033134</c:v>
                </c:pt>
                <c:pt idx="2">
                  <c:v>18578.711186499044</c:v>
                </c:pt>
                <c:pt idx="3">
                  <c:v>14528.412019476466</c:v>
                </c:pt>
                <c:pt idx="4">
                  <c:v>7512.4583186589753</c:v>
                </c:pt>
                <c:pt idx="5">
                  <c:v>1172.4751179249847</c:v>
                </c:pt>
                <c:pt idx="6">
                  <c:v>732.37199928579435</c:v>
                </c:pt>
                <c:pt idx="7">
                  <c:v>391.07546479698135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3D-41AD-A0A7-A307BE7BFF63}"/>
            </c:ext>
          </c:extLst>
        </c:ser>
        <c:ser>
          <c:idx val="11"/>
          <c:order val="5"/>
          <c:tx>
            <c:strRef>
              <c:f>'WEM2019'!$A$700</c:f>
              <c:strCache>
                <c:ptCount val="1"/>
                <c:pt idx="0">
                  <c:v>ТФЕЦ+ЗТЕЦ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'WEM2019'!$D$700:$K$700</c:f>
              <c:numCache>
                <c:formatCode>0</c:formatCode>
                <c:ptCount val="8"/>
                <c:pt idx="0">
                  <c:v>1718.9648676038021</c:v>
                </c:pt>
                <c:pt idx="1">
                  <c:v>1864.5587666833435</c:v>
                </c:pt>
                <c:pt idx="2">
                  <c:v>2294.7355419197074</c:v>
                </c:pt>
                <c:pt idx="3">
                  <c:v>5539.0983617982856</c:v>
                </c:pt>
                <c:pt idx="4">
                  <c:v>6986.4996875475399</c:v>
                </c:pt>
                <c:pt idx="5">
                  <c:v>4896.656232886563</c:v>
                </c:pt>
                <c:pt idx="6">
                  <c:v>3879.1203356514011</c:v>
                </c:pt>
                <c:pt idx="7">
                  <c:v>11564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3D-41AD-A0A7-A307BE7BFF63}"/>
            </c:ext>
          </c:extLst>
        </c:ser>
        <c:ser>
          <c:idx val="8"/>
          <c:order val="6"/>
          <c:tx>
            <c:strRef>
              <c:f>'WEM2019'!$A$701</c:f>
              <c:strCache>
                <c:ptCount val="1"/>
                <c:pt idx="0">
                  <c:v>ЕЦ на биомаса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'WEM2019'!$D$701:$K$701</c:f>
              <c:numCache>
                <c:formatCode>0</c:formatCode>
                <c:ptCount val="8"/>
                <c:pt idx="0">
                  <c:v>246.94352878413818</c:v>
                </c:pt>
                <c:pt idx="1">
                  <c:v>259.97660375998623</c:v>
                </c:pt>
                <c:pt idx="2">
                  <c:v>1345.3712793138275</c:v>
                </c:pt>
                <c:pt idx="3">
                  <c:v>1377.0922984717213</c:v>
                </c:pt>
                <c:pt idx="4">
                  <c:v>1385.4887616296164</c:v>
                </c:pt>
                <c:pt idx="5">
                  <c:v>1394.7314664862884</c:v>
                </c:pt>
                <c:pt idx="6">
                  <c:v>1558.9303329317463</c:v>
                </c:pt>
                <c:pt idx="7">
                  <c:v>1282.1255855255015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3D-41AD-A0A7-A307BE7BFF63}"/>
            </c:ext>
          </c:extLst>
        </c:ser>
        <c:ser>
          <c:idx val="9"/>
          <c:order val="7"/>
          <c:tx>
            <c:strRef>
              <c:f>'WEM2019'!$A$702</c:f>
              <c:strCache>
                <c:ptCount val="1"/>
                <c:pt idx="0">
                  <c:v>ГЕЦ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'WEM2019'!$D$702:$K$702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378.42924576847304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03D-41AD-A0A7-A307BE7BF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82496"/>
        <c:axId val="74284032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7"/>
                <c:order val="5"/>
                <c:tx>
                  <c:strRef>
                    <c:extLst>
                      <c:ext uri="{02D57815-91ED-43cb-92C2-25804820EDAC}">
                        <c15:formulaRef>
                          <c15:sqref>'WEM2019'!$A$697</c15:sqref>
                        </c15:formulaRef>
                      </c:ext>
                    </c:extLst>
                    <c:strCache>
                      <c:ptCount val="1"/>
                      <c:pt idx="0">
                        <c:v>Въглища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'WEM2019'!$D$691:$K$691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'WEM2019'!$D$697:$K$697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329.18500499999993</c:v>
                      </c:pt>
                      <c:pt idx="1">
                        <c:v>402.14475119072711</c:v>
                      </c:pt>
                      <c:pt idx="2">
                        <c:v>194.9824116551795</c:v>
                      </c:pt>
                      <c:pt idx="3">
                        <c:v>106.17606509773789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503D-41AD-A0A7-A307BE7BFF63}"/>
                  </c:ext>
                </c:extLst>
              </c15:ser>
            </c15:filteredAreaSeries>
            <c15:filteredAreaSeries>
              <c15:ser>
                <c:idx val="1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'WEM2019'!$A$698</c15:sqref>
                        </c15:formulaRef>
                      </c:ext>
                    </c:extLst>
                    <c:strCache>
                      <c:ptCount val="1"/>
                      <c:pt idx="0">
                        <c:v>Лигнит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'WEM2019'!$D$691:$K$691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'WEM2019'!$D$698:$K$698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18709.610168013296</c:v>
                      </c:pt>
                      <c:pt idx="1">
                        <c:v>18734.129383439678</c:v>
                      </c:pt>
                      <c:pt idx="2">
                        <c:v>18071.321088928937</c:v>
                      </c:pt>
                      <c:pt idx="3">
                        <c:v>14187.939816378728</c:v>
                      </c:pt>
                      <c:pt idx="4">
                        <c:v>7278.1621806589756</c:v>
                      </c:pt>
                      <c:pt idx="5">
                        <c:v>938.17897992498456</c:v>
                      </c:pt>
                      <c:pt idx="6">
                        <c:v>498.07586128579425</c:v>
                      </c:pt>
                      <c:pt idx="7">
                        <c:v>156.77932679698134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03D-41AD-A0A7-A307BE7BFF63}"/>
                  </c:ext>
                </c:extLst>
              </c15:ser>
            </c15:filteredAreaSeries>
          </c:ext>
        </c:extLst>
      </c:areaChart>
      <c:catAx>
        <c:axId val="7428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74284032"/>
        <c:crosses val="autoZero"/>
        <c:auto val="1"/>
        <c:lblAlgn val="ctr"/>
        <c:lblOffset val="100"/>
        <c:noMultiLvlLbl val="0"/>
      </c:catAx>
      <c:valAx>
        <c:axId val="7428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TWh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74282496"/>
        <c:crosses val="autoZero"/>
        <c:crossBetween val="midCat"/>
        <c:dispUnits>
          <c:builtInUnit val="thousands"/>
        </c:dispUnits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bg-BG"/>
        </a:p>
      </c:txPr>
    </c:legend>
    <c:plotVisOnly val="1"/>
    <c:dispBlanksAs val="zero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bg-BG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/>
              <a:t>Дялове</a:t>
            </a:r>
            <a:r>
              <a:rPr lang="en-US"/>
              <a:t> (%)</a:t>
            </a:r>
          </a:p>
        </c:rich>
      </c:tx>
      <c:layout>
        <c:manualLayout>
          <c:xMode val="edge"/>
          <c:yMode val="edge"/>
          <c:x val="0.34851028494431918"/>
          <c:y val="2.9021558872305141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'WEM2019'!$A$707</c:f>
              <c:strCache>
                <c:ptCount val="1"/>
                <c:pt idx="0">
                  <c:v>Ядрена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'WEM2019'!$D$706:$K$706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'WEM2019'!$D$707:$K$707</c:f>
              <c:numCache>
                <c:formatCode>0</c:formatCode>
                <c:ptCount val="8"/>
                <c:pt idx="0">
                  <c:v>32.849386934783787</c:v>
                </c:pt>
                <c:pt idx="1">
                  <c:v>33.961372406010803</c:v>
                </c:pt>
                <c:pt idx="2">
                  <c:v>32.460407811253624</c:v>
                </c:pt>
                <c:pt idx="3">
                  <c:v>31.2696980291453</c:v>
                </c:pt>
                <c:pt idx="4">
                  <c:v>45.422326744941813</c:v>
                </c:pt>
                <c:pt idx="5">
                  <c:v>59.707937434143567</c:v>
                </c:pt>
                <c:pt idx="6">
                  <c:v>58.234174164211105</c:v>
                </c:pt>
                <c:pt idx="7">
                  <c:v>29.528237186746832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17-4AB3-AFEC-198BDA75E068}"/>
            </c:ext>
          </c:extLst>
        </c:ser>
        <c:ser>
          <c:idx val="1"/>
          <c:order val="1"/>
          <c:tx>
            <c:strRef>
              <c:f>'WEM2019'!$A$708</c:f>
              <c:strCache>
                <c:ptCount val="1"/>
                <c:pt idx="0">
                  <c:v>ВЕЦ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'WEM2019'!$D$706:$K$706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'WEM2019'!$D$708:$K$708</c:f>
              <c:numCache>
                <c:formatCode>0</c:formatCode>
                <c:ptCount val="8"/>
                <c:pt idx="0">
                  <c:v>12.52672434504864</c:v>
                </c:pt>
                <c:pt idx="1">
                  <c:v>10.511080167898882</c:v>
                </c:pt>
                <c:pt idx="2">
                  <c:v>10.046530060910893</c:v>
                </c:pt>
                <c:pt idx="3">
                  <c:v>9.6780041419104545</c:v>
                </c:pt>
                <c:pt idx="4">
                  <c:v>9.2534734947626784</c:v>
                </c:pt>
                <c:pt idx="5">
                  <c:v>9.0654058343147135</c:v>
                </c:pt>
                <c:pt idx="6">
                  <c:v>8.8416455987449911</c:v>
                </c:pt>
                <c:pt idx="7">
                  <c:v>8.8003624428118794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17-4AB3-AFEC-198BDA75E068}"/>
            </c:ext>
          </c:extLst>
        </c:ser>
        <c:ser>
          <c:idx val="2"/>
          <c:order val="2"/>
          <c:tx>
            <c:strRef>
              <c:f>'WEM2019'!$A$709</c:f>
              <c:strCache>
                <c:ptCount val="1"/>
                <c:pt idx="0">
                  <c:v>Вятърни генератори на сушата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'WEM2019'!$D$706:$K$706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'WEM2019'!$D$709:$K$709</c:f>
              <c:numCache>
                <c:formatCode>0</c:formatCode>
                <c:ptCount val="8"/>
                <c:pt idx="0">
                  <c:v>3.2807772940487636</c:v>
                </c:pt>
                <c:pt idx="1">
                  <c:v>3.3014784218917339</c:v>
                </c:pt>
                <c:pt idx="2">
                  <c:v>3.4019733418241285</c:v>
                </c:pt>
                <c:pt idx="3">
                  <c:v>3.9835668625582734</c:v>
                </c:pt>
                <c:pt idx="4">
                  <c:v>3.8088256459478309</c:v>
                </c:pt>
                <c:pt idx="5">
                  <c:v>7.0797847835741265</c:v>
                </c:pt>
                <c:pt idx="6">
                  <c:v>11.848946508996375</c:v>
                </c:pt>
                <c:pt idx="7">
                  <c:v>16.80823462572047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17-4AB3-AFEC-198BDA75E068}"/>
            </c:ext>
          </c:extLst>
        </c:ser>
        <c:ser>
          <c:idx val="3"/>
          <c:order val="3"/>
          <c:tx>
            <c:strRef>
              <c:f>'WEM2019'!$A$710</c:f>
              <c:strCache>
                <c:ptCount val="1"/>
                <c:pt idx="0">
                  <c:v>Слънчеви ФВт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'WEM2019'!$D$706:$K$706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'WEM2019'!$D$710:$K$710</c:f>
              <c:numCache>
                <c:formatCode>0</c:formatCode>
                <c:ptCount val="8"/>
                <c:pt idx="0">
                  <c:v>3.1271094330146054</c:v>
                </c:pt>
                <c:pt idx="1">
                  <c:v>3.190467699220124</c:v>
                </c:pt>
                <c:pt idx="2">
                  <c:v>5.769377813639597</c:v>
                </c:pt>
                <c:pt idx="3">
                  <c:v>10.141560087689685</c:v>
                </c:pt>
                <c:pt idx="4">
                  <c:v>9.6966953197081782</c:v>
                </c:pt>
                <c:pt idx="5">
                  <c:v>9.4996196157699213</c:v>
                </c:pt>
                <c:pt idx="6">
                  <c:v>9.2651417377910654</c:v>
                </c:pt>
                <c:pt idx="7">
                  <c:v>18.924742465364066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17-4AB3-AFEC-198BDA75E068}"/>
            </c:ext>
          </c:extLst>
        </c:ser>
        <c:ser>
          <c:idx val="4"/>
          <c:order val="4"/>
          <c:tx>
            <c:strRef>
              <c:f>'WEM2019'!$A$711</c:f>
              <c:strCache>
                <c:ptCount val="1"/>
                <c:pt idx="0">
                  <c:v>На твърдо гориво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17-4AB3-AFEC-198BDA75E06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17-4AB3-AFEC-198BDA75E068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17-4AB3-AFEC-198BDA75E06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17-4AB3-AFEC-198BDA75E0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'WEM2019'!$D$706:$K$706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'WEM2019'!$D$711:$K$711</c:f>
              <c:numCache>
                <c:formatCode>0</c:formatCode>
                <c:ptCount val="8"/>
                <c:pt idx="0">
                  <c:v>43.77087495710466</c:v>
                </c:pt>
                <c:pt idx="1">
                  <c:v>44.201490755450806</c:v>
                </c:pt>
                <c:pt idx="2">
                  <c:v>40.405169702580068</c:v>
                </c:pt>
                <c:pt idx="3">
                  <c:v>30.437516569686384</c:v>
                </c:pt>
                <c:pt idx="4">
                  <c:v>15.048462291021943</c:v>
                </c:pt>
                <c:pt idx="5">
                  <c:v>2.3008915525175548</c:v>
                </c:pt>
                <c:pt idx="6">
                  <c:v>1.4017484941012115</c:v>
                </c:pt>
                <c:pt idx="7">
                  <c:v>0.74501736015758235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17-4AB3-AFEC-198BDA75E068}"/>
            </c:ext>
          </c:extLst>
        </c:ser>
        <c:ser>
          <c:idx val="5"/>
          <c:order val="5"/>
          <c:tx>
            <c:strRef>
              <c:f>'WEM2019'!$A$712</c:f>
              <c:strCache>
                <c:ptCount val="1"/>
                <c:pt idx="0">
                  <c:v>На газ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'WEM2019'!$D$706:$K$706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'WEM2019'!$D$712:$K$712</c:f>
              <c:numCache>
                <c:formatCode>0</c:formatCode>
                <c:ptCount val="8"/>
                <c:pt idx="0">
                  <c:v>3.8867615708637402</c:v>
                </c:pt>
                <c:pt idx="1">
                  <c:v>4.2425667887832574</c:v>
                </c:pt>
                <c:pt idx="2">
                  <c:v>4.9906141531058337</c:v>
                </c:pt>
                <c:pt idx="3">
                  <c:v>11.604599177277009</c:v>
                </c:pt>
                <c:pt idx="4">
                  <c:v>13.994896561777297</c:v>
                </c:pt>
                <c:pt idx="5">
                  <c:v>9.6093083679000255</c:v>
                </c:pt>
                <c:pt idx="6">
                  <c:v>7.4245753445508713</c:v>
                </c:pt>
                <c:pt idx="7">
                  <c:v>22.029969988873571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717-4AB3-AFEC-198BDA75E068}"/>
            </c:ext>
          </c:extLst>
        </c:ser>
        <c:ser>
          <c:idx val="7"/>
          <c:order val="6"/>
          <c:tx>
            <c:strRef>
              <c:f>'WEM2019'!$A$714</c:f>
              <c:strCache>
                <c:ptCount val="1"/>
                <c:pt idx="0">
                  <c:v>Геотермални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'WEM2019'!$D$706:$K$706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'WEM2019'!$D$714:$K$714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0.7209257114485923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717-4AB3-AFEC-198BDA75E0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74747264"/>
        <c:axId val="746507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'WEM2019'!$A$713</c15:sqref>
                        </c15:formulaRef>
                      </c:ext>
                    </c:extLst>
                    <c:strCache>
                      <c:ptCount val="1"/>
                      <c:pt idx="0">
                        <c:v>Биомаса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'WEM2019'!$D$706:$K$706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'WEM2019'!$D$713:$K$713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0.55836546513578622</c:v>
                      </c:pt>
                      <c:pt idx="1">
                        <c:v>0.59154376074438753</c:v>
                      </c:pt>
                      <c:pt idx="2">
                        <c:v>2.925927116685858</c:v>
                      </c:pt>
                      <c:pt idx="3">
                        <c:v>2.8850551317329001</c:v>
                      </c:pt>
                      <c:pt idx="4">
                        <c:v>2.7753199418402557</c:v>
                      </c:pt>
                      <c:pt idx="5">
                        <c:v>2.7370524117800876</c:v>
                      </c:pt>
                      <c:pt idx="6">
                        <c:v>2.9837681516043753</c:v>
                      </c:pt>
                      <c:pt idx="7">
                        <c:v>2.4425102188770107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C717-4AB3-AFEC-198BDA75E068}"/>
                  </c:ext>
                </c:extLst>
              </c15:ser>
            </c15:filteredBarSeries>
          </c:ext>
        </c:extLst>
      </c:barChart>
      <c:catAx>
        <c:axId val="7474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bg-BG"/>
          </a:p>
        </c:txPr>
        <c:crossAx val="74650752"/>
        <c:crosses val="autoZero"/>
        <c:auto val="1"/>
        <c:lblAlgn val="ctr"/>
        <c:lblOffset val="100"/>
        <c:noMultiLvlLbl val="0"/>
      </c:catAx>
      <c:valAx>
        <c:axId val="74650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74726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bg-BG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bg-BG"/>
              <a:t>Нетна инсталирана мощност по вид</a:t>
            </a:r>
            <a:r>
              <a:rPr lang="bg-BG" baseline="0"/>
              <a:t> центала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'WEM2019'!$A$750</c:f>
              <c:strCache>
                <c:ptCount val="1"/>
                <c:pt idx="0">
                  <c:v>Ядрена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'WEM2019'!$D$750:$K$750</c:f>
              <c:numCache>
                <c:formatCode>_(* #\ ##0.00_);_(* \(#\ ##0.00\);_(* "-"??_);_(@_)</c:formatCode>
                <c:ptCount val="8"/>
                <c:pt idx="0">
                  <c:v>1.8893200296480346</c:v>
                </c:pt>
                <c:pt idx="1">
                  <c:v>1.8893200296480346</c:v>
                </c:pt>
                <c:pt idx="2">
                  <c:v>1.8893200296480346</c:v>
                </c:pt>
                <c:pt idx="3">
                  <c:v>1.8893200296480346</c:v>
                </c:pt>
                <c:pt idx="4">
                  <c:v>2.8893200296480348</c:v>
                </c:pt>
                <c:pt idx="5">
                  <c:v>3.8893200296480348</c:v>
                </c:pt>
                <c:pt idx="6">
                  <c:v>3.8893200296480348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23-439A-A0B0-FAF8DBF6F6C9}"/>
            </c:ext>
          </c:extLst>
        </c:ser>
        <c:ser>
          <c:idx val="1"/>
          <c:order val="1"/>
          <c:tx>
            <c:strRef>
              <c:f>'WEM2019'!$A$751</c:f>
              <c:strCache>
                <c:ptCount val="1"/>
                <c:pt idx="0">
                  <c:v>Водна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'WEM2019'!$D$751:$K$751</c:f>
              <c:numCache>
                <c:formatCode>_(* #\ ##0.00_);_(* \(#\ ##0.00\);_(* "-"??_);_(@_)</c:formatCode>
                <c:ptCount val="8"/>
                <c:pt idx="0">
                  <c:v>2.355</c:v>
                </c:pt>
                <c:pt idx="1">
                  <c:v>2.5075500000000002</c:v>
                </c:pt>
                <c:pt idx="2">
                  <c:v>2.5075500000000002</c:v>
                </c:pt>
                <c:pt idx="3">
                  <c:v>2.5075500000000002</c:v>
                </c:pt>
                <c:pt idx="4">
                  <c:v>2.5075500000000002</c:v>
                </c:pt>
                <c:pt idx="5">
                  <c:v>2.5075500000000002</c:v>
                </c:pt>
                <c:pt idx="6">
                  <c:v>2.5075500000000002</c:v>
                </c:pt>
                <c:pt idx="7">
                  <c:v>2.5075500000000002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23-439A-A0B0-FAF8DBF6F6C9}"/>
            </c:ext>
          </c:extLst>
        </c:ser>
        <c:ser>
          <c:idx val="2"/>
          <c:order val="2"/>
          <c:tx>
            <c:strRef>
              <c:f>'WEM2019'!$A$752</c:f>
              <c:strCache>
                <c:ptCount val="1"/>
                <c:pt idx="0">
                  <c:v>Вятърни генератори на сушата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'WEM2019'!$D$752:$K$752</c:f>
              <c:numCache>
                <c:formatCode>_(* #\ ##0.00_);_(* \(#\ ##0.00\);_(* "-"??_);_(@_)</c:formatCode>
                <c:ptCount val="8"/>
                <c:pt idx="0">
                  <c:v>0.69850000000000001</c:v>
                </c:pt>
                <c:pt idx="1">
                  <c:v>0.69850000000000001</c:v>
                </c:pt>
                <c:pt idx="2">
                  <c:v>0.74850000000000005</c:v>
                </c:pt>
                <c:pt idx="3">
                  <c:v>0.88738000000000006</c:v>
                </c:pt>
                <c:pt idx="4">
                  <c:v>0.88738000000000006</c:v>
                </c:pt>
                <c:pt idx="5">
                  <c:v>1.5155190401377217</c:v>
                </c:pt>
                <c:pt idx="6">
                  <c:v>2.4633775270179021</c:v>
                </c:pt>
                <c:pt idx="7">
                  <c:v>4.24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23-439A-A0B0-FAF8DBF6F6C9}"/>
            </c:ext>
          </c:extLst>
        </c:ser>
        <c:ser>
          <c:idx val="3"/>
          <c:order val="3"/>
          <c:tx>
            <c:strRef>
              <c:f>'WEM2019'!$A$753</c:f>
              <c:strCache>
                <c:ptCount val="1"/>
                <c:pt idx="0">
                  <c:v>Слънчеви ФВт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'WEM2019'!$D$753:$K$753</c:f>
              <c:numCache>
                <c:formatCode>_(* #\ ##0.00_);_(* \(#\ ##0.00\);_(* "-"??_);_(@_)</c:formatCode>
                <c:ptCount val="8"/>
                <c:pt idx="0">
                  <c:v>1.0289999999999999</c:v>
                </c:pt>
                <c:pt idx="1">
                  <c:v>1.0421399999999998</c:v>
                </c:pt>
                <c:pt idx="2">
                  <c:v>1.8834118586567123</c:v>
                </c:pt>
                <c:pt idx="3">
                  <c:v>3.3428852201976595</c:v>
                </c:pt>
                <c:pt idx="4">
                  <c:v>3.3428852201976595</c:v>
                </c:pt>
                <c:pt idx="5">
                  <c:v>3.3428852201976595</c:v>
                </c:pt>
                <c:pt idx="6">
                  <c:v>3.3428852201976595</c:v>
                </c:pt>
                <c:pt idx="7">
                  <c:v>4.76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23-439A-A0B0-FAF8DBF6F6C9}"/>
            </c:ext>
          </c:extLst>
        </c:ser>
        <c:ser>
          <c:idx val="6"/>
          <c:order val="4"/>
          <c:tx>
            <c:strRef>
              <c:f>'WEM2019'!$A$754</c:f>
              <c:strCache>
                <c:ptCount val="1"/>
                <c:pt idx="0">
                  <c:v>На твърдо гориво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'WEM2019'!$D$754:$K$754</c:f>
              <c:numCache>
                <c:formatCode>_(* #\ ##0.00_);_(* \(#\ ##0.00\);_(* "-"??_);_(@_)</c:formatCode>
                <c:ptCount val="8"/>
                <c:pt idx="0">
                  <c:v>4.3007886896891696</c:v>
                </c:pt>
                <c:pt idx="1">
                  <c:v>4.3007886896891696</c:v>
                </c:pt>
                <c:pt idx="2">
                  <c:v>3.4313496855953014</c:v>
                </c:pt>
                <c:pt idx="3">
                  <c:v>2.518573842037501</c:v>
                </c:pt>
                <c:pt idx="4">
                  <c:v>1.4531844374605765</c:v>
                </c:pt>
                <c:pt idx="5">
                  <c:v>1.4531844374605765</c:v>
                </c:pt>
                <c:pt idx="6">
                  <c:v>1.0757733096405493</c:v>
                </c:pt>
                <c:pt idx="7">
                  <c:v>1.0757733096405493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23-439A-A0B0-FAF8DBF6F6C9}"/>
            </c:ext>
          </c:extLst>
        </c:ser>
        <c:ser>
          <c:idx val="4"/>
          <c:order val="5"/>
          <c:tx>
            <c:strRef>
              <c:f>'WEM2019'!$A$758</c:f>
              <c:strCache>
                <c:ptCount val="1"/>
                <c:pt idx="0">
                  <c:v>На газ</c:v>
                </c:pt>
              </c:strCache>
            </c:strRef>
          </c:tx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'WEM2019'!$D$758:$K$758</c:f>
              <c:numCache>
                <c:formatCode>_(* #\ ##0.00_);_(* \(#\ ##0.00\);_(* "-"??_);_(@_)</c:formatCode>
                <c:ptCount val="8"/>
                <c:pt idx="0">
                  <c:v>1.9085746542452098</c:v>
                </c:pt>
                <c:pt idx="1">
                  <c:v>1.9085746542452098</c:v>
                </c:pt>
                <c:pt idx="2">
                  <c:v>2.1276789928448161</c:v>
                </c:pt>
                <c:pt idx="3">
                  <c:v>2.5225641033713395</c:v>
                </c:pt>
                <c:pt idx="4">
                  <c:v>2.6995460981579411</c:v>
                </c:pt>
                <c:pt idx="5">
                  <c:v>2.6817239032168243</c:v>
                </c:pt>
                <c:pt idx="6">
                  <c:v>2.7123902074648552</c:v>
                </c:pt>
                <c:pt idx="7">
                  <c:v>4.12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523-439A-A0B0-FAF8DBF6F6C9}"/>
            </c:ext>
          </c:extLst>
        </c:ser>
        <c:ser>
          <c:idx val="5"/>
          <c:order val="6"/>
          <c:tx>
            <c:strRef>
              <c:f>'WEM2019'!$A$759</c:f>
              <c:strCache>
                <c:ptCount val="1"/>
                <c:pt idx="0">
                  <c:v>Биомаса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'WEM2019'!$D$759:$K$759</c:f>
              <c:numCache>
                <c:formatCode>_(* #\ ##0.00_);_(* \(#\ ##0.00\);_(* "-"??_);_(@_)</c:formatCode>
                <c:ptCount val="8"/>
                <c:pt idx="0">
                  <c:v>4.538927060851889E-2</c:v>
                </c:pt>
                <c:pt idx="1">
                  <c:v>7.8842219460714943E-2</c:v>
                </c:pt>
                <c:pt idx="2">
                  <c:v>0.22918607985883344</c:v>
                </c:pt>
                <c:pt idx="3">
                  <c:v>0.23406623665235571</c:v>
                </c:pt>
                <c:pt idx="4">
                  <c:v>0.23535800021510875</c:v>
                </c:pt>
                <c:pt idx="5">
                  <c:v>0.23776538842563508</c:v>
                </c:pt>
                <c:pt idx="6">
                  <c:v>0.31442358546478066</c:v>
                </c:pt>
                <c:pt idx="7">
                  <c:v>0.2885168943270659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523-439A-A0B0-FAF8DBF6F6C9}"/>
            </c:ext>
          </c:extLst>
        </c:ser>
        <c:ser>
          <c:idx val="7"/>
          <c:order val="7"/>
          <c:tx>
            <c:strRef>
              <c:f>'WEM2019'!$A$760</c:f>
              <c:strCache>
                <c:ptCount val="1"/>
                <c:pt idx="0">
                  <c:v>Геотермални</c:v>
                </c:pt>
              </c:strCache>
            </c:strRef>
          </c:tx>
          <c:spPr>
            <a:solidFill>
              <a:schemeClr val="accent6"/>
            </a:solidFill>
          </c:spPr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'WEM2019'!$D$760:$K$760</c:f>
              <c:numCache>
                <c:formatCode>_(* #\ ##0.00_);_(* \(#\ ##0.00\);_(* "-"??_);_(@_)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6.646105475385905E-2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523-439A-A0B0-FAF8DBF6F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09632"/>
        <c:axId val="74334592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11"/>
                <c:order val="5"/>
                <c:tx>
                  <c:strRef>
                    <c:extLst>
                      <c:ext uri="{02D57815-91ED-43cb-92C2-25804820EDAC}">
                        <c15:formulaRef>
                          <c15:sqref>'WEM2019'!$A$755</c15:sqref>
                        </c15:formulaRef>
                      </c:ext>
                    </c:extLst>
                    <c:strCache>
                      <c:ptCount val="1"/>
                      <c:pt idx="0">
                        <c:v>Въглища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 w="25400"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'WEM2019'!$D$749:$K$749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'WEM2019'!$D$755:$K$755</c15:sqref>
                        </c15:formulaRef>
                      </c:ext>
                    </c:extLst>
                    <c:numCache>
                      <c:formatCode>_(* #\ ##0.00_);_(* \(#\ ##0.00\);_(* "-"??_);_(@_)</c:formatCode>
                      <c:ptCount val="8"/>
                      <c:pt idx="0">
                        <c:v>0.475644793865449</c:v>
                      </c:pt>
                      <c:pt idx="1">
                        <c:v>0.475644793865449</c:v>
                      </c:pt>
                      <c:pt idx="2">
                        <c:v>0.32765715892714803</c:v>
                      </c:pt>
                      <c:pt idx="3">
                        <c:v>0.23016595309955823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6523-439A-A0B0-FAF8DBF6F6C9}"/>
                  </c:ext>
                </c:extLst>
              </c15:ser>
            </c15:filteredAreaSeries>
            <c15:filteredArea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'WEM2019'!$A$756</c15:sqref>
                        </c15:formulaRef>
                      </c:ext>
                    </c:extLst>
                    <c:strCache>
                      <c:ptCount val="1"/>
                      <c:pt idx="0">
                        <c:v>Лигнит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 w="25400">
                    <a:noFill/>
                  </a:ln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'WEM2019'!$D$749:$K$749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'WEM2019'!$D$756:$K$756</c15:sqref>
                        </c15:formulaRef>
                      </c:ext>
                    </c:extLst>
                    <c:numCache>
                      <c:formatCode>_(* #\ ##0.00_);_(* \(#\ ##0.00\);_(* "-"??_);_(@_)</c:formatCode>
                      <c:ptCount val="8"/>
                      <c:pt idx="0">
                        <c:v>3.6880622625304866</c:v>
                      </c:pt>
                      <c:pt idx="1">
                        <c:v>3.6880622625304866</c:v>
                      </c:pt>
                      <c:pt idx="2">
                        <c:v>2.9666108933749191</c:v>
                      </c:pt>
                      <c:pt idx="3">
                        <c:v>2.201781990055014</c:v>
                      </c:pt>
                      <c:pt idx="4">
                        <c:v>1.3665585385776478</c:v>
                      </c:pt>
                      <c:pt idx="5">
                        <c:v>1.3665585385776478</c:v>
                      </c:pt>
                      <c:pt idx="6">
                        <c:v>0.98914741075762047</c:v>
                      </c:pt>
                      <c:pt idx="7">
                        <c:v>0.98914741075762047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523-439A-A0B0-FAF8DBF6F6C9}"/>
                  </c:ext>
                </c:extLst>
              </c15:ser>
            </c15:filteredAreaSeries>
            <c15:filteredAreaSeries>
              <c15:ser>
                <c:idx val="9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'WEM2019'!$A$757</c15:sqref>
                        </c15:formulaRef>
                      </c:ext>
                    </c:extLst>
                    <c:strCache>
                      <c:ptCount val="1"/>
                      <c:pt idx="0">
                        <c:v>Промишлени когенерации - Твърди горива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 w="25400">
                    <a:noFill/>
                  </a:ln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'WEM2019'!$D$749:$K$749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'WEM2019'!$D$757:$K$757</c15:sqref>
                        </c15:formulaRef>
                      </c:ext>
                    </c:extLst>
                    <c:numCache>
                      <c:formatCode>_(* #\ ##0.00_);_(* \(#\ ##0.00\);_(* "-"??_);_(@_)</c:formatCode>
                      <c:ptCount val="8"/>
                      <c:pt idx="0">
                        <c:v>0.13708163329323386</c:v>
                      </c:pt>
                      <c:pt idx="1">
                        <c:v>0.13708163329323386</c:v>
                      </c:pt>
                      <c:pt idx="2">
                        <c:v>0.13708163329323386</c:v>
                      </c:pt>
                      <c:pt idx="3">
                        <c:v>8.662589888292882E-2</c:v>
                      </c:pt>
                      <c:pt idx="4">
                        <c:v>8.662589888292882E-2</c:v>
                      </c:pt>
                      <c:pt idx="5">
                        <c:v>8.662589888292882E-2</c:v>
                      </c:pt>
                      <c:pt idx="6">
                        <c:v>8.662589888292882E-2</c:v>
                      </c:pt>
                      <c:pt idx="7">
                        <c:v>8.662589888292882E-2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523-439A-A0B0-FAF8DBF6F6C9}"/>
                  </c:ext>
                </c:extLst>
              </c15:ser>
            </c15:filteredAreaSeries>
          </c:ext>
        </c:extLst>
      </c:areaChart>
      <c:catAx>
        <c:axId val="747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74334592"/>
        <c:crosses val="autoZero"/>
        <c:auto val="1"/>
        <c:lblAlgn val="ctr"/>
        <c:lblOffset val="100"/>
        <c:noMultiLvlLbl val="0"/>
      </c:catAx>
      <c:valAx>
        <c:axId val="74334592"/>
        <c:scaling>
          <c:orientation val="minMax"/>
          <c:max val="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GW</a:t>
                </a:r>
              </a:p>
            </c:rich>
          </c:tx>
          <c:layout/>
          <c:overlay val="0"/>
        </c:title>
        <c:numFmt formatCode="_(* #\ ##0.00_);_(* \(#\ 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74709632"/>
        <c:crosses val="autoZero"/>
        <c:crossBetween val="midCat"/>
        <c:majorUnit val="4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bg-BG"/>
        </a:p>
      </c:txPr>
    </c:legend>
    <c:plotVisOnly val="1"/>
    <c:dispBlanksAs val="zero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bg-BG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bg-BG"/>
              <a:t>Дял</a:t>
            </a:r>
            <a:r>
              <a:rPr lang="en-US"/>
              <a:t>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'WEM2019'!$A$765</c:f>
              <c:strCache>
                <c:ptCount val="1"/>
                <c:pt idx="0">
                  <c:v>Ядрена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'WEM2019'!$D$765:$K$765</c:f>
              <c:numCache>
                <c:formatCode>0</c:formatCode>
                <c:ptCount val="8"/>
                <c:pt idx="0">
                  <c:v>15.45257272524108</c:v>
                </c:pt>
                <c:pt idx="1">
                  <c:v>15.204919310287623</c:v>
                </c:pt>
                <c:pt idx="2">
                  <c:v>14.740739049414314</c:v>
                </c:pt>
                <c:pt idx="3">
                  <c:v>13.589943181159182</c:v>
                </c:pt>
                <c:pt idx="4">
                  <c:v>20.61558255388206</c:v>
                </c:pt>
                <c:pt idx="5">
                  <c:v>24.886952688209597</c:v>
                </c:pt>
                <c:pt idx="6">
                  <c:v>23.852488932755364</c:v>
                </c:pt>
                <c:pt idx="7">
                  <c:v>10.494114731682911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D3-4E1F-8766-B3A6971B8DD2}"/>
            </c:ext>
          </c:extLst>
        </c:ser>
        <c:ser>
          <c:idx val="1"/>
          <c:order val="1"/>
          <c:tx>
            <c:strRef>
              <c:f>'WEM2019'!$A$766</c:f>
              <c:strCache>
                <c:ptCount val="1"/>
                <c:pt idx="0">
                  <c:v>Водна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'WEM2019'!$D$766:$K$766</c:f>
              <c:numCache>
                <c:formatCode>0</c:formatCode>
                <c:ptCount val="8"/>
                <c:pt idx="0">
                  <c:v>19.261325872209198</c:v>
                </c:pt>
                <c:pt idx="1">
                  <c:v>20.180326688017228</c:v>
                </c:pt>
                <c:pt idx="2">
                  <c:v>19.564255723391028</c:v>
                </c:pt>
                <c:pt idx="3">
                  <c:v>18.036892368236877</c:v>
                </c:pt>
                <c:pt idx="4">
                  <c:v>17.891615848205014</c:v>
                </c:pt>
                <c:pt idx="5">
                  <c:v>16.045292682939071</c:v>
                </c:pt>
                <c:pt idx="6">
                  <c:v>15.378345872130087</c:v>
                </c:pt>
                <c:pt idx="7">
                  <c:v>13.157258697715744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D3-4E1F-8766-B3A6971B8DD2}"/>
            </c:ext>
          </c:extLst>
        </c:ser>
        <c:ser>
          <c:idx val="2"/>
          <c:order val="2"/>
          <c:tx>
            <c:strRef>
              <c:f>'WEM2019'!$A$767</c:f>
              <c:strCache>
                <c:ptCount val="1"/>
                <c:pt idx="0">
                  <c:v>Вятърни генератори на сушата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'WEM2019'!$D$767:$K$767</c:f>
              <c:numCache>
                <c:formatCode>0</c:formatCode>
                <c:ptCount val="8"/>
                <c:pt idx="0">
                  <c:v>5.7129665060459125</c:v>
                </c:pt>
                <c:pt idx="1">
                  <c:v>5.6214066286136006</c:v>
                </c:pt>
                <c:pt idx="2">
                  <c:v>5.8399016605683567</c:v>
                </c:pt>
                <c:pt idx="3">
                  <c:v>6.3829544973085435</c:v>
                </c:pt>
                <c:pt idx="4">
                  <c:v>6.3315435669797875</c:v>
                </c:pt>
                <c:pt idx="5">
                  <c:v>9.6974921997872929</c:v>
                </c:pt>
                <c:pt idx="6">
                  <c:v>15.107444168257372</c:v>
                </c:pt>
                <c:pt idx="7">
                  <c:v>22.247523231167772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D3-4E1F-8766-B3A6971B8DD2}"/>
            </c:ext>
          </c:extLst>
        </c:ser>
        <c:ser>
          <c:idx val="3"/>
          <c:order val="3"/>
          <c:tx>
            <c:strRef>
              <c:f>'WEM2019'!$A$768</c:f>
              <c:strCache>
                <c:ptCount val="1"/>
                <c:pt idx="0">
                  <c:v>Слънчеви ФВт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'WEM2019'!$D$768:$K$768</c:f>
              <c:numCache>
                <c:formatCode>0</c:formatCode>
                <c:ptCount val="8"/>
                <c:pt idx="0">
                  <c:v>8.4160952537168843</c:v>
                </c:pt>
                <c:pt idx="1">
                  <c:v>8.3869616377142098</c:v>
                </c:pt>
                <c:pt idx="2">
                  <c:v>14.694642673217729</c:v>
                </c:pt>
                <c:pt idx="3">
                  <c:v>24.045486995702984</c:v>
                </c:pt>
                <c:pt idx="4">
                  <c:v>23.851814793092359</c:v>
                </c:pt>
                <c:pt idx="5">
                  <c:v>21.3904296080009</c:v>
                </c:pt>
                <c:pt idx="6">
                  <c:v>20.501304112393111</c:v>
                </c:pt>
                <c:pt idx="7">
                  <c:v>24.975993061405326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D3-4E1F-8766-B3A6971B8DD2}"/>
            </c:ext>
          </c:extLst>
        </c:ser>
        <c:ser>
          <c:idx val="6"/>
          <c:order val="4"/>
          <c:tx>
            <c:strRef>
              <c:f>'WEM2019'!$A$769</c:f>
              <c:strCache>
                <c:ptCount val="1"/>
                <c:pt idx="0">
                  <c:v>На твърдо гориво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'WEM2019'!$D$769:$K$769</c:f>
              <c:numCache>
                <c:formatCode>0</c:formatCode>
                <c:ptCount val="8"/>
                <c:pt idx="0">
                  <c:v>35.175750513636814</c:v>
                </c:pt>
                <c:pt idx="1">
                  <c:v>34.61200006941317</c:v>
                </c:pt>
                <c:pt idx="2">
                  <c:v>26.771870042616847</c:v>
                </c:pt>
                <c:pt idx="3">
                  <c:v>18.116187238654156</c:v>
                </c:pt>
                <c:pt idx="4">
                  <c:v>10.368613870764106</c:v>
                </c:pt>
                <c:pt idx="5">
                  <c:v>9.2986259980248107</c:v>
                </c:pt>
                <c:pt idx="6">
                  <c:v>6.5975211005397538</c:v>
                </c:pt>
                <c:pt idx="7">
                  <c:v>5.6446442683250853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D3-4E1F-8766-B3A6971B8DD2}"/>
            </c:ext>
          </c:extLst>
        </c:ser>
        <c:ser>
          <c:idx val="8"/>
          <c:order val="5"/>
          <c:tx>
            <c:strRef>
              <c:f>'WEM2019'!$A$773</c:f>
              <c:strCache>
                <c:ptCount val="1"/>
                <c:pt idx="0">
                  <c:v>На газ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'WEM2019'!$D$773:$K$773</c:f>
              <c:numCache>
                <c:formatCode>0</c:formatCode>
                <c:ptCount val="8"/>
                <c:pt idx="0">
                  <c:v>15.6100545082191</c:v>
                </c:pt>
                <c:pt idx="1">
                  <c:v>15.359877183361393</c:v>
                </c:pt>
                <c:pt idx="2">
                  <c:v>16.600449009313095</c:v>
                </c:pt>
                <c:pt idx="3">
                  <c:v>18.144889324036136</c:v>
                </c:pt>
                <c:pt idx="4">
                  <c:v>19.26152688989756</c:v>
                </c:pt>
                <c:pt idx="5">
                  <c:v>17.159795386711217</c:v>
                </c:pt>
                <c:pt idx="6">
                  <c:v>16.634593428076496</c:v>
                </c:pt>
                <c:pt idx="7">
                  <c:v>21.617876347266797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D3-4E1F-8766-B3A6971B8DD2}"/>
            </c:ext>
          </c:extLst>
        </c:ser>
        <c:ser>
          <c:idx val="9"/>
          <c:order val="6"/>
          <c:tx>
            <c:strRef>
              <c:f>'WEM2019'!$A$774</c:f>
              <c:strCache>
                <c:ptCount val="1"/>
                <c:pt idx="0">
                  <c:v>Биомаса</c:v>
                </c:pt>
              </c:strCache>
            </c:strRef>
          </c:tx>
          <c:invertIfNegative val="0"/>
          <c:dLbls>
            <c:delete val="1"/>
          </c:dLbls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'WEM2019'!$D$774:$K$774</c:f>
              <c:numCache>
                <c:formatCode>0</c:formatCode>
                <c:ptCount val="8"/>
                <c:pt idx="0">
                  <c:v>0.37123462093102738</c:v>
                </c:pt>
                <c:pt idx="1">
                  <c:v>0.63450848259280057</c:v>
                </c:pt>
                <c:pt idx="2">
                  <c:v>1.7881418414786285</c:v>
                </c:pt>
                <c:pt idx="3">
                  <c:v>1.6836463949021159</c:v>
                </c:pt>
                <c:pt idx="4">
                  <c:v>1.6793024771791103</c:v>
                </c:pt>
                <c:pt idx="5">
                  <c:v>1.5214114363270954</c:v>
                </c:pt>
                <c:pt idx="6">
                  <c:v>1.9283023858478001</c:v>
                </c:pt>
                <c:pt idx="7">
                  <c:v>1.513864695548532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D3-4E1F-8766-B3A6971B8DD2}"/>
            </c:ext>
          </c:extLst>
        </c:ser>
        <c:ser>
          <c:idx val="10"/>
          <c:order val="7"/>
          <c:tx>
            <c:strRef>
              <c:f>'WEM2019'!$A$775</c:f>
              <c:strCache>
                <c:ptCount val="1"/>
                <c:pt idx="0">
                  <c:v>Геотермални</c:v>
                </c:pt>
              </c:strCache>
            </c:strRef>
          </c:tx>
          <c:invertIfNegative val="0"/>
          <c:dLbls>
            <c:delete val="1"/>
          </c:dLbls>
          <c:cat>
            <c:numRef>
              <c:f>'WEM2019'!$D$749:$K$749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'WEM2019'!$D$775:$K$775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0.34872496688782845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D3-4E1F-8766-B3A6971B8D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4459392"/>
        <c:axId val="744611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4"/>
                <c:order val="5"/>
                <c:tx>
                  <c:strRef>
                    <c:extLst>
                      <c:ext uri="{02D57815-91ED-43cb-92C2-25804820EDAC}">
                        <c15:formulaRef>
                          <c15:sqref>'WEM2019'!$A$770</c15:sqref>
                        </c15:formulaRef>
                      </c:ext>
                    </c:extLst>
                    <c:strCache>
                      <c:ptCount val="1"/>
                      <c:pt idx="0">
                        <c:v>Въглища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'WEM2019'!$D$749:$K$749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'WEM2019'!$D$770:$K$770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3.8902545112790587</c:v>
                      </c:pt>
                      <c:pt idx="1">
                        <c:v>3.827906652971774</c:v>
                      </c:pt>
                      <c:pt idx="2">
                        <c:v>2.5564269692929349</c:v>
                      </c:pt>
                      <c:pt idx="3">
                        <c:v>1.655591522757029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05D3-4E1F-8766-B3A6971B8DD2}"/>
                  </c:ext>
                </c:extLst>
              </c15:ser>
            </c15:filteredBarSeries>
            <c15:filteredBa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'WEM2019'!$A$771</c15:sqref>
                        </c15:formulaRef>
                      </c:ext>
                    </c:extLst>
                    <c:strCache>
                      <c:ptCount val="1"/>
                      <c:pt idx="0">
                        <c:v>Лигнит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'WEM2019'!$D$749:$K$749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'WEM2019'!$D$771:$K$771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30.164318078809703</c:v>
                      </c:pt>
                      <c:pt idx="1">
                        <c:v>29.680884251007228</c:v>
                      </c:pt>
                      <c:pt idx="2">
                        <c:v>23.145913002645781</c:v>
                      </c:pt>
                      <c:pt idx="3">
                        <c:v>15.837492681280404</c:v>
                      </c:pt>
                      <c:pt idx="4">
                        <c:v>9.7505295632452889</c:v>
                      </c:pt>
                      <c:pt idx="5">
                        <c:v>8.7443248269617104</c:v>
                      </c:pt>
                      <c:pt idx="6">
                        <c:v>6.0662602943720421</c:v>
                      </c:pt>
                      <c:pt idx="7">
                        <c:v>5.1901132075187757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5D3-4E1F-8766-B3A6971B8DD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'WEM2019'!$A$772</c15:sqref>
                        </c15:formulaRef>
                      </c:ext>
                    </c:extLst>
                    <c:strCache>
                      <c:ptCount val="1"/>
                      <c:pt idx="0">
                        <c:v>Промишлени когенерации - Твърди горива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'WEM2019'!$D$749:$K$749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'WEM2019'!$D$772:$K$772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1.1211779235480506</c:v>
                      </c:pt>
                      <c:pt idx="1">
                        <c:v>1.103209165434164</c:v>
                      </c:pt>
                      <c:pt idx="2">
                        <c:v>1.0695300706781283</c:v>
                      </c:pt>
                      <c:pt idx="3">
                        <c:v>0.62310303461672067</c:v>
                      </c:pt>
                      <c:pt idx="4">
                        <c:v>0.61808430751881882</c:v>
                      </c:pt>
                      <c:pt idx="5">
                        <c:v>0.5543011710631004</c:v>
                      </c:pt>
                      <c:pt idx="6">
                        <c:v>0.53126080616771221</c:v>
                      </c:pt>
                      <c:pt idx="7">
                        <c:v>0.45453106080630878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5D3-4E1F-8766-B3A6971B8DD2}"/>
                  </c:ext>
                </c:extLst>
              </c15:ser>
            </c15:filteredBarSeries>
          </c:ext>
        </c:extLst>
      </c:barChart>
      <c:catAx>
        <c:axId val="744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bg-BG"/>
          </a:p>
        </c:txPr>
        <c:crossAx val="74461184"/>
        <c:crosses val="autoZero"/>
        <c:auto val="1"/>
        <c:lblAlgn val="ctr"/>
        <c:lblOffset val="100"/>
        <c:noMultiLvlLbl val="0"/>
      </c:catAx>
      <c:valAx>
        <c:axId val="74461184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4459392"/>
        <c:crosses val="autoZero"/>
        <c:crossBetween val="between"/>
      </c:valAx>
    </c:plotArea>
    <c:plotVisOnly val="1"/>
    <c:dispBlanksAs val="zero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bg-BG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37232564601276E-2"/>
          <c:y val="2.5254978144730451E-2"/>
          <c:w val="0.93178660739094188"/>
          <c:h val="0.87421078193297719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rgbClr val="9DD4C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9DD4CF"/>
              </a:solidFill>
              <a:ln w="9525" algn="ctr">
                <a:solidFill>
                  <a:srgbClr val="9DD4CF"/>
                </a:solidFill>
                <a:prstDash val="solid"/>
              </a:ln>
            </c:spPr>
          </c:marker>
          <c:xVal>
            <c:numRef>
              <c:f>Sheet1!$A$1:$C$1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xVal>
          <c:yVal>
            <c:numRef>
              <c:f>Sheet1!$A$2:$C$2</c:f>
              <c:numCache>
                <c:formatCode>General</c:formatCode>
                <c:ptCount val="3"/>
                <c:pt idx="0">
                  <c:v>37.866553746689519</c:v>
                </c:pt>
                <c:pt idx="1">
                  <c:v>34.987122822574506</c:v>
                </c:pt>
                <c:pt idx="2">
                  <c:v>36.193866912828895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A8-4D5B-935A-AE4ADEF01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426240"/>
        <c:axId val="74813440"/>
      </c:scatterChart>
      <c:valAx>
        <c:axId val="74426240"/>
        <c:scaling>
          <c:orientation val="minMax"/>
          <c:max val="2030"/>
          <c:min val="2020"/>
        </c:scaling>
        <c:delete val="0"/>
        <c:axPos val="b"/>
        <c:majorGridlines>
          <c:spPr>
            <a:ln>
              <a:noFill/>
            </a:ln>
          </c:spPr>
        </c:majorGridlines>
        <c:numFmt formatCode="0&quot; &quot;;&quot;-&quot;0&quot; &quot;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bg-BG"/>
          </a:p>
        </c:txPr>
        <c:crossAx val="74813440"/>
        <c:crosses val="min"/>
        <c:crossBetween val="midCat"/>
        <c:majorUnit val="5"/>
      </c:valAx>
      <c:valAx>
        <c:axId val="74813440"/>
        <c:scaling>
          <c:orientation val="minMax"/>
          <c:max val="42"/>
          <c:min val="3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bg-BG"/>
          </a:p>
        </c:txPr>
        <c:crossAx val="74426240"/>
        <c:crosses val="min"/>
        <c:crossBetween val="midCat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02558398220241E-3"/>
          <c:y val="2.7310924369747899E-2"/>
          <c:w val="0.98553948832035598"/>
          <c:h val="0.945378151260504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97A9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DD4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8A-44F9-B3A6-429E6567F2E8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132.66997295142301</c:v>
                </c:pt>
                <c:pt idx="1">
                  <c:v>27942.076524540673</c:v>
                </c:pt>
                <c:pt idx="2">
                  <c:v>704.12868318720939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8A-44F9-B3A6-429E6567F2E8}"/>
            </c:ext>
          </c:extLst>
        </c:ser>
        <c:ser>
          <c:idx val="1"/>
          <c:order val="1"/>
          <c:spPr>
            <a:solidFill>
              <a:srgbClr val="9DD4CF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DDEFE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38A-44F9-B3A6-429E6567F2E8}"/>
              </c:ext>
            </c:extLst>
          </c:dPt>
          <c:val>
            <c:numRef>
              <c:f>Sheet1!$A$2:$C$2</c:f>
              <c:numCache>
                <c:formatCode>General</c:formatCode>
                <c:ptCount val="3"/>
                <c:pt idx="0">
                  <c:v>31852.950176887367</c:v>
                </c:pt>
                <c:pt idx="1">
                  <c:v>51212.179080145979</c:v>
                </c:pt>
                <c:pt idx="2">
                  <c:v>32444.301832148612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8A-44F9-B3A6-429E6567F2E8}"/>
            </c:ext>
          </c:extLst>
        </c:ser>
        <c:ser>
          <c:idx val="2"/>
          <c:order val="2"/>
          <c:spPr>
            <a:solidFill>
              <a:srgbClr val="DDEFE8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5787B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8A-44F9-B3A6-429E6567F2E8}"/>
              </c:ext>
            </c:extLst>
          </c:dPt>
          <c:val>
            <c:numRef>
              <c:f>Sheet1!$A$3:$C$3</c:f>
              <c:numCache>
                <c:formatCode>General</c:formatCode>
                <c:ptCount val="3"/>
                <c:pt idx="0">
                  <c:v>52419.44162706301</c:v>
                </c:pt>
                <c:pt idx="1">
                  <c:v>8070.1171515981696</c:v>
                </c:pt>
                <c:pt idx="2">
                  <c:v>44298.707661982589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8A-44F9-B3A6-429E6567F2E8}"/>
            </c:ext>
          </c:extLst>
        </c:ser>
        <c:ser>
          <c:idx val="3"/>
          <c:order val="3"/>
          <c:spPr>
            <a:solidFill>
              <a:srgbClr val="75787B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6FC2B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38A-44F9-B3A6-429E6567F2E8}"/>
              </c:ext>
            </c:extLst>
          </c:dPt>
          <c:val>
            <c:numRef>
              <c:f>Sheet1!$A$4:$C$4</c:f>
              <c:numCache>
                <c:formatCode>General</c:formatCode>
                <c:ptCount val="3"/>
                <c:pt idx="0">
                  <c:v>9359.7405810159544</c:v>
                </c:pt>
                <c:pt idx="1">
                  <c:v>-8000.153504918595</c:v>
                </c:pt>
                <c:pt idx="2">
                  <c:v>6396.0347044385417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38A-44F9-B3A6-429E6567F2E8}"/>
            </c:ext>
          </c:extLst>
        </c:ser>
        <c:ser>
          <c:idx val="4"/>
          <c:order val="4"/>
          <c:spPr>
            <a:solidFill>
              <a:srgbClr val="6FC2B4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97A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38A-44F9-B3A6-429E6567F2E8}"/>
              </c:ext>
            </c:extLst>
          </c:dPt>
          <c:val>
            <c:numRef>
              <c:f>Sheet1!$A$5:$C$5</c:f>
              <c:numCache>
                <c:formatCode>General</c:formatCode>
                <c:ptCount val="3"/>
                <c:pt idx="0">
                  <c:v>-7999.5405171870007</c:v>
                </c:pt>
                <c:pt idx="1">
                  <c:v>-41.48872970431421</c:v>
                </c:pt>
                <c:pt idx="2">
                  <c:v>-7999.7305557122863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38A-44F9-B3A6-429E6567F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562176"/>
        <c:axId val="74576256"/>
      </c:barChart>
      <c:catAx>
        <c:axId val="745621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bg-BG"/>
          </a:p>
        </c:txPr>
        <c:crossAx val="74576256"/>
        <c:crossesAt val="0"/>
        <c:auto val="0"/>
        <c:lblAlgn val="ctr"/>
        <c:lblOffset val="100"/>
        <c:noMultiLvlLbl val="0"/>
      </c:catAx>
      <c:valAx>
        <c:axId val="74576256"/>
        <c:scaling>
          <c:orientation val="minMax"/>
          <c:max val="100000"/>
          <c:min val="-10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n-ea"/>
                <a:cs typeface="+mn-cs"/>
                <a:sym typeface="+mn-lt"/>
              </a:defRPr>
            </a:pPr>
            <a:endParaRPr lang="bg-BG"/>
          </a:p>
        </c:txPr>
        <c:crossAx val="74562176"/>
        <c:crosses val="min"/>
        <c:crossBetween val="between"/>
        <c:majorUnit val="10000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2004" cy="464316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64316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12/19/2019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0644"/>
            <a:ext cx="2972004" cy="464316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63" y="8830644"/>
            <a:ext cx="2972004" cy="464316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4037" tIns="47017" rIns="94037" bIns="47017" rtlCol="0"/>
          <a:lstStyle>
            <a:lvl1pPr algn="l">
              <a:defRPr sz="11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64820"/>
          </a:xfrm>
          <a:prstGeom prst="rect">
            <a:avLst/>
          </a:prstGeom>
        </p:spPr>
        <p:txBody>
          <a:bodyPr vert="horz" lIns="94037" tIns="47017" rIns="94037" bIns="47017" rtlCol="0"/>
          <a:lstStyle>
            <a:lvl1pPr algn="r">
              <a:defRPr sz="11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7" tIns="47017" rIns="94037" bIns="470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4037" tIns="47017" rIns="94037" bIns="470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4037" tIns="47017" rIns="94037" bIns="47017" rtlCol="0" anchor="b"/>
          <a:lstStyle>
            <a:lvl1pPr algn="l">
              <a:defRPr sz="11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4037" tIns="47017" rIns="94037" bIns="47017" rtlCol="0" anchor="b"/>
          <a:lstStyle>
            <a:lvl1pPr algn="r">
              <a:defRPr sz="11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5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1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9" y="1628776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2700"/>
              </a:spcBef>
              <a:defRPr sz="2100">
                <a:solidFill>
                  <a:schemeClr val="tx1"/>
                </a:solidFill>
              </a:defRPr>
            </a:lvl1pPr>
            <a:lvl2pPr marL="342900" indent="-342900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90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900" algn="r"/>
              </a:tabLst>
              <a:defRPr sz="1200"/>
            </a:lvl1pPr>
            <a:lvl2pPr>
              <a:tabLst>
                <a:tab pos="3771900" algn="r"/>
              </a:tabLst>
              <a:defRPr sz="1200"/>
            </a:lvl2pPr>
            <a:lvl3pPr>
              <a:tabLst>
                <a:tab pos="3771900" algn="r"/>
              </a:tabLst>
              <a:defRPr sz="1200"/>
            </a:lvl3pPr>
            <a:lvl4pPr>
              <a:tabLst>
                <a:tab pos="3771900" algn="r"/>
              </a:tabLst>
              <a:defRPr sz="1200"/>
            </a:lvl4pPr>
            <a:lvl5pPr>
              <a:tabLst>
                <a:tab pos="3771900" algn="r"/>
              </a:tabLst>
              <a:defRPr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8000" y="1665290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900" algn="r"/>
              </a:tabLst>
              <a:defRPr sz="1200"/>
            </a:lvl1pPr>
            <a:lvl2pPr>
              <a:tabLst>
                <a:tab pos="3771900" algn="r"/>
              </a:tabLst>
              <a:defRPr sz="1200"/>
            </a:lvl2pPr>
            <a:lvl3pPr>
              <a:tabLst>
                <a:tab pos="3771900" algn="r"/>
              </a:tabLst>
              <a:defRPr sz="1200"/>
            </a:lvl3pPr>
            <a:lvl4pPr>
              <a:tabLst>
                <a:tab pos="3771900" algn="r"/>
              </a:tabLst>
              <a:defRPr sz="1200"/>
            </a:lvl4pPr>
            <a:lvl5pPr>
              <a:tabLst>
                <a:tab pos="3771900" algn="r"/>
              </a:tabLst>
              <a:defRPr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90"/>
            <a:ext cx="4016374" cy="4455725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4011846" cy="3996000"/>
          </a:xfr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6" cy="42068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6" y="2125013"/>
            <a:ext cx="4011847" cy="3996000"/>
          </a:xfr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665288"/>
            <a:ext cx="4011847" cy="42068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5"/>
            <a:ext cx="8374064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76239" y="2125013"/>
            <a:ext cx="4004297" cy="3996000"/>
          </a:xfr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76237" y="1665288"/>
            <a:ext cx="4004298" cy="42068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40" y="317501"/>
            <a:ext cx="8391524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9"/>
            <a:ext cx="3323893" cy="4716463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087762" y="1700215"/>
            <a:ext cx="468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2" y="1658680"/>
            <a:ext cx="3084351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900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76238" y="1665288"/>
            <a:ext cx="4879761" cy="4716462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40" y="651600"/>
            <a:ext cx="8391524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3"/>
            <a:ext cx="8391525" cy="334099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6238" y="1700215"/>
            <a:ext cx="2771775" cy="1971675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9" y="1700215"/>
            <a:ext cx="2762965" cy="1971675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5"/>
            <a:ext cx="2743200" cy="1971675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76239" y="3832225"/>
            <a:ext cx="2762962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9" y="3832225"/>
            <a:ext cx="2762965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76238" y="1665289"/>
            <a:ext cx="4195763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47060" algn="r"/>
              </a:tabLst>
              <a:defRPr/>
            </a:lvl1pPr>
            <a:lvl2pPr>
              <a:tabLst>
                <a:tab pos="5047060" algn="r"/>
              </a:tabLst>
              <a:defRPr/>
            </a:lvl2pPr>
            <a:lvl3pPr>
              <a:tabLst>
                <a:tab pos="5047060" algn="r"/>
              </a:tabLst>
              <a:defRPr/>
            </a:lvl3pPr>
            <a:lvl4pPr>
              <a:tabLst>
                <a:tab pos="504706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  <a:lvl6pPr>
              <a:tabLst>
                <a:tab pos="5047060" algn="r"/>
              </a:tabLst>
              <a:defRPr/>
            </a:lvl6pPr>
            <a:lvl7pPr>
              <a:tabLst>
                <a:tab pos="5047060" algn="r"/>
              </a:tabLst>
              <a:defRPr/>
            </a:lvl7pPr>
            <a:lvl8pPr>
              <a:tabLst>
                <a:tab pos="5047060" algn="r"/>
              </a:tabLst>
              <a:defRPr/>
            </a:lvl8pPr>
            <a:lvl9pPr>
              <a:tabLst>
                <a:tab pos="5047060" algn="r"/>
              </a:tabLs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3700" y="1700213"/>
            <a:ext cx="6970268" cy="4681538"/>
          </a:xfrm>
          <a:prstGeom prst="rect">
            <a:avLst/>
          </a:prstGeom>
        </p:spPr>
        <p:txBody>
          <a:bodyPr/>
          <a:lstStyle>
            <a:lvl1pPr>
              <a:tabLst>
                <a:tab pos="5047060" algn="r"/>
              </a:tabLst>
              <a:defRPr/>
            </a:lvl1pPr>
            <a:lvl2pPr>
              <a:tabLst>
                <a:tab pos="5047060" algn="r"/>
              </a:tabLst>
              <a:defRPr/>
            </a:lvl2pPr>
            <a:lvl3pPr>
              <a:tabLst>
                <a:tab pos="5047060" algn="r"/>
              </a:tabLst>
              <a:defRPr/>
            </a:lvl3pPr>
            <a:lvl4pPr>
              <a:tabLst>
                <a:tab pos="504706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  <a:lvl6pPr>
              <a:tabLst>
                <a:tab pos="5047060" algn="r"/>
              </a:tabLst>
              <a:defRPr/>
            </a:lvl6pPr>
            <a:lvl7pPr>
              <a:tabLst>
                <a:tab pos="5047060" algn="r"/>
              </a:tabLst>
              <a:defRPr/>
            </a:lvl7pPr>
            <a:lvl8pPr>
              <a:tabLst>
                <a:tab pos="5047060" algn="r"/>
              </a:tabLst>
              <a:defRPr/>
            </a:lvl8pPr>
            <a:lvl9pPr>
              <a:tabLst>
                <a:tab pos="5047060" algn="r"/>
              </a:tabLst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999" y="295683"/>
            <a:ext cx="8365413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76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49371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863809" y="1701800"/>
            <a:ext cx="4886492" cy="46799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93700" y="1700213"/>
            <a:ext cx="3062300" cy="4681538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402828" y="6491553"/>
            <a:ext cx="347472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85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96001" y="1700213"/>
            <a:ext cx="83543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49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96001" y="1700213"/>
            <a:ext cx="8354300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781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93701" y="1700213"/>
            <a:ext cx="8356600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23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91079" y="2052001"/>
            <a:ext cx="8359221" cy="40690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000" y="1700215"/>
            <a:ext cx="8352001" cy="357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91081" y="6121015"/>
            <a:ext cx="8359220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633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&amp;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91079" y="2052001"/>
            <a:ext cx="8359221" cy="40690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000" y="1700215"/>
            <a:ext cx="8352001" cy="357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91081" y="6121015"/>
            <a:ext cx="8359220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402828" y="6491553"/>
            <a:ext cx="347472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93700" y="2051999"/>
            <a:ext cx="2642082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5999" y="1700215"/>
            <a:ext cx="2653200" cy="357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45400" y="2051999"/>
            <a:ext cx="2653200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45399" y="1700215"/>
            <a:ext cx="2653200" cy="357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108215" y="2051999"/>
            <a:ext cx="2642086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8" y="1700215"/>
            <a:ext cx="2655503" cy="357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91081" y="6121015"/>
            <a:ext cx="8359220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584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93700" y="2051999"/>
            <a:ext cx="2642082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5999" y="1700215"/>
            <a:ext cx="2653200" cy="357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45400" y="2051999"/>
            <a:ext cx="2653200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45399" y="1700215"/>
            <a:ext cx="2653200" cy="357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108215" y="2051999"/>
            <a:ext cx="2642086" cy="406901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8" y="1700215"/>
            <a:ext cx="2655503" cy="357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91081" y="6121015"/>
            <a:ext cx="8359220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2828" y="6491553"/>
            <a:ext cx="347472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30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422" y="295683"/>
            <a:ext cx="8382818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422" y="651600"/>
            <a:ext cx="8382818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93700" y="1700214"/>
            <a:ext cx="3961722" cy="4681537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5" y="1700214"/>
            <a:ext cx="3964145" cy="4681537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9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87763" y="1701801"/>
            <a:ext cx="4680000" cy="467995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3342322" cy="4716463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93700" y="1700214"/>
            <a:ext cx="3961722" cy="4681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3771900" algn="r"/>
              </a:tabLst>
              <a:defRPr sz="1200"/>
            </a:lvl1pPr>
            <a:lvl2pPr>
              <a:tabLst>
                <a:tab pos="3771900" algn="r"/>
              </a:tabLst>
              <a:defRPr sz="1200"/>
            </a:lvl2pPr>
            <a:lvl3pPr>
              <a:tabLst>
                <a:tab pos="3771900" algn="r"/>
              </a:tabLst>
              <a:defRPr sz="1200"/>
            </a:lvl3pPr>
            <a:lvl4pPr>
              <a:tabLst>
                <a:tab pos="3771900" algn="r"/>
              </a:tabLst>
              <a:defRPr sz="1200"/>
            </a:lvl4pPr>
            <a:lvl5pPr>
              <a:tabLst>
                <a:tab pos="3771900" algn="r"/>
              </a:tabLst>
              <a:defRPr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8001" y="1700213"/>
            <a:ext cx="3962300" cy="4681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3771900" algn="r"/>
              </a:tabLst>
              <a:defRPr sz="1200"/>
            </a:lvl1pPr>
            <a:lvl2pPr>
              <a:tabLst>
                <a:tab pos="3771900" algn="r"/>
              </a:tabLst>
              <a:defRPr sz="1200"/>
            </a:lvl2pPr>
            <a:lvl3pPr>
              <a:tabLst>
                <a:tab pos="3771900" algn="r"/>
              </a:tabLst>
              <a:defRPr sz="1200"/>
            </a:lvl3pPr>
            <a:lvl4pPr>
              <a:tabLst>
                <a:tab pos="3771900" algn="r"/>
              </a:tabLst>
              <a:defRPr sz="1200"/>
            </a:lvl4pPr>
            <a:lvl5pPr>
              <a:tabLst>
                <a:tab pos="3771900" algn="r"/>
              </a:tabLst>
              <a:defRPr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38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95422" y="1700213"/>
            <a:ext cx="3960000" cy="4420800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5917" y="2125013"/>
            <a:ext cx="3994383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5917" y="1700213"/>
            <a:ext cx="3989454" cy="385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91081" y="6121015"/>
            <a:ext cx="8359220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692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3617" y="2125013"/>
            <a:ext cx="3994384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3618" y="1700213"/>
            <a:ext cx="3994383" cy="385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91081" y="6121015"/>
            <a:ext cx="8359220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96001" y="2125013"/>
            <a:ext cx="3987619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96000" y="1700213"/>
            <a:ext cx="3989454" cy="385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945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753617" y="2125013"/>
            <a:ext cx="3994384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53618" y="1700213"/>
            <a:ext cx="3994383" cy="385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91081" y="6121015"/>
            <a:ext cx="8359220" cy="25664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96001" y="2125013"/>
            <a:ext cx="3987619" cy="3996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96000" y="1700213"/>
            <a:ext cx="3989454" cy="3857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02828" y="6491553"/>
            <a:ext cx="347472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28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999" y="295683"/>
            <a:ext cx="8365413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93700" y="1700213"/>
            <a:ext cx="3263900" cy="4681538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879515" y="1700213"/>
            <a:ext cx="4870785" cy="4681538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3574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999" y="295683"/>
            <a:ext cx="8365413" cy="1129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683412" y="1700214"/>
            <a:ext cx="3066888" cy="468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3771900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93701" y="1700212"/>
            <a:ext cx="4862299" cy="4681538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  <a:p>
            <a:pPr lvl="7"/>
            <a:r>
              <a:rPr lang="en-US" dirty="0" smtClean="0"/>
              <a:t>Seventh level</a:t>
            </a:r>
          </a:p>
          <a:p>
            <a:pPr lvl="8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02698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3701" y="1700215"/>
            <a:ext cx="2754313" cy="19716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4799" y="1700215"/>
            <a:ext cx="2745501" cy="197167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04806" y="1700215"/>
            <a:ext cx="2743200" cy="19716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960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0400" y="3832225"/>
            <a:ext cx="27432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04799" y="3832225"/>
            <a:ext cx="2745501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48400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02828" y="6491553"/>
            <a:ext cx="347472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87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96000" y="1700213"/>
            <a:ext cx="41760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098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9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1 column text with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651600"/>
            <a:ext cx="8352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6000" y="295683"/>
            <a:ext cx="8352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96000" y="1700213"/>
            <a:ext cx="4176000" cy="4681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402828" y="6491553"/>
            <a:ext cx="347472" cy="329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3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451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2426" y="1705669"/>
            <a:ext cx="7813675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5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1775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2425" y="1590676"/>
            <a:ext cx="6772203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100">
                <a:solidFill>
                  <a:schemeClr val="tx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38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665291"/>
            <a:ext cx="7011590" cy="4633910"/>
          </a:xfrm>
          <a:prstGeom prst="rect">
            <a:avLst/>
          </a:prstGeom>
        </p:spPr>
        <p:txBody>
          <a:bodyPr/>
          <a:lstStyle>
            <a:lvl1pPr>
              <a:tabLst>
                <a:tab pos="6729245" algn="r"/>
              </a:tabLst>
              <a:defRPr/>
            </a:lvl1pPr>
            <a:lvl2pPr>
              <a:tabLst>
                <a:tab pos="6729245" algn="r"/>
              </a:tabLst>
              <a:defRPr/>
            </a:lvl2pPr>
            <a:lvl3pPr>
              <a:tabLst>
                <a:tab pos="6729245" algn="r"/>
              </a:tabLst>
              <a:defRPr/>
            </a:lvl3pPr>
            <a:lvl4pPr>
              <a:tabLst>
                <a:tab pos="6729245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  <a:lvl6pPr>
              <a:tabLst>
                <a:tab pos="6729245" algn="r"/>
              </a:tabLst>
              <a:defRPr/>
            </a:lvl6pPr>
            <a:lvl7pPr>
              <a:tabLst>
                <a:tab pos="6729245" algn="r"/>
              </a:tabLst>
              <a:defRPr/>
            </a:lvl7pPr>
            <a:lvl8pPr>
              <a:tabLst>
                <a:tab pos="6729245" algn="r"/>
              </a:tabLst>
              <a:defRPr/>
            </a:lvl8pPr>
            <a:lvl9pPr>
              <a:tabLst>
                <a:tab pos="6729245" algn="r"/>
              </a:tabLst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224609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203651" y="1700213"/>
            <a:ext cx="4587925" cy="459898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52426" y="1665290"/>
            <a:ext cx="3250247" cy="4633911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95322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52425" y="1665290"/>
            <a:ext cx="843915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137155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52425" y="1665818"/>
            <a:ext cx="843915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733834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52425" y="1676403"/>
            <a:ext cx="843915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761637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51000" y="2054582"/>
            <a:ext cx="843915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1000" y="1659816"/>
            <a:ext cx="8439150" cy="3571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5982791"/>
            <a:ext cx="843915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5563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317501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90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51000" y="2052000"/>
            <a:ext cx="27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1000" y="1665289"/>
            <a:ext cx="2700000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2000" y="2051999"/>
            <a:ext cx="27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2002" y="1665288"/>
            <a:ext cx="2700000" cy="3921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65220" y="2052000"/>
            <a:ext cx="27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65219" y="1659145"/>
            <a:ext cx="2700000" cy="39825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5982791"/>
            <a:ext cx="843915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901290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51000" y="1665289"/>
            <a:ext cx="3996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95575" y="1656001"/>
            <a:ext cx="3996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113468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665288"/>
            <a:ext cx="3996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95575" y="1665288"/>
            <a:ext cx="3996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4884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665288"/>
            <a:ext cx="41103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79688" y="2125014"/>
            <a:ext cx="4111887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79688" y="1655764"/>
            <a:ext cx="4111887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5982791"/>
            <a:ext cx="843915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059125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4679688" y="2125014"/>
            <a:ext cx="4111887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79689" y="1654029"/>
            <a:ext cx="4111887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52425" y="2125014"/>
            <a:ext cx="4111888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52424" y="1665289"/>
            <a:ext cx="4111888" cy="40942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51000" y="5982791"/>
            <a:ext cx="843915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869218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352425" y="1665289"/>
            <a:ext cx="3323893" cy="4633913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111575" y="1700214"/>
            <a:ext cx="468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73145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591338" y="1626100"/>
            <a:ext cx="3200237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352425" y="1665288"/>
            <a:ext cx="4995650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488499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2425" y="1700213"/>
            <a:ext cx="2720579" cy="205283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2088" y="1700214"/>
            <a:ext cx="2729487" cy="205909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213141" y="1700213"/>
            <a:ext cx="2727722" cy="2057767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352425" y="3832225"/>
            <a:ext cx="2720579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208735" y="3832224"/>
            <a:ext cx="272772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6062088" y="3832225"/>
            <a:ext cx="2729487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107511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368835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8735" y="1705968"/>
            <a:ext cx="2727722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52425" y="1705968"/>
            <a:ext cx="2720579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78132" y="1705968"/>
            <a:ext cx="2721769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08735" y="1851441"/>
            <a:ext cx="2727722" cy="384575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52425" y="1851441"/>
            <a:ext cx="2720579" cy="384575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69807" y="1851441"/>
            <a:ext cx="2721769" cy="384575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92446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317501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350837" y="1665818"/>
            <a:ext cx="4153298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2425" y="736689"/>
            <a:ext cx="84391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575228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52425" y="402587"/>
            <a:ext cx="843915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312329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41097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5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A8EC2-9F21-4C36-8255-FEBE2EF3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8D7070-57B7-418F-9D99-4EC1B7B2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88D378-1403-49A6-83B4-7B6C9092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B1A4-6D7B-4DFC-88D2-15FDC0052CF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CBC468-A541-4C25-951A-9CECD7C3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FC9E5-AB51-4B46-B07F-1FE8AD72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2BBC3-8562-495E-80DB-A108FA52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48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93" descr="gerb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5"/>
            <a:ext cx="820738" cy="6572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92"/>
          <p:cNvSpPr>
            <a:spLocks noChangeArrowheads="1"/>
          </p:cNvSpPr>
          <p:nvPr userDrawn="1"/>
        </p:nvSpPr>
        <p:spPr bwMode="auto">
          <a:xfrm rot="16200000">
            <a:off x="-3395662" y="3387726"/>
            <a:ext cx="6862763" cy="71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 anchor="ctr"/>
          <a:lstStyle/>
          <a:p>
            <a:pPr algn="just" fontAlgn="base">
              <a:spcBef>
                <a:spcPct val="100000"/>
              </a:spcBef>
              <a:spcAft>
                <a:spcPct val="25000"/>
              </a:spcAft>
              <a:buClr>
                <a:srgbClr val="000066"/>
              </a:buClr>
              <a:buSzPct val="130000"/>
              <a:buFontTx/>
              <a:buChar char="•"/>
            </a:pPr>
            <a:endParaRPr lang="bg-BG" sz="1350" b="1">
              <a:solidFill>
                <a:srgbClr val="0000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Rectangle 2094"/>
          <p:cNvSpPr>
            <a:spLocks noChangeArrowheads="1"/>
          </p:cNvSpPr>
          <p:nvPr userDrawn="1"/>
        </p:nvSpPr>
        <p:spPr bwMode="auto">
          <a:xfrm rot="16200000">
            <a:off x="-3401218" y="3385345"/>
            <a:ext cx="6873875" cy="71438"/>
          </a:xfrm>
          <a:prstGeom prst="rect">
            <a:avLst/>
          </a:prstGeom>
          <a:solidFill>
            <a:srgbClr val="777777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67866" tIns="33338" rIns="67866" bIns="33338" anchor="ctr"/>
          <a:lstStyle/>
          <a:p>
            <a:pPr algn="just" fontAlgn="base">
              <a:spcBef>
                <a:spcPct val="100000"/>
              </a:spcBef>
              <a:spcAft>
                <a:spcPct val="25000"/>
              </a:spcAft>
              <a:buClr>
                <a:srgbClr val="000066"/>
              </a:buClr>
              <a:buSzPct val="130000"/>
              <a:buFontTx/>
              <a:buChar char="•"/>
            </a:pPr>
            <a:endParaRPr lang="bg-BG" sz="1350" b="1">
              <a:solidFill>
                <a:srgbClr val="0000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7" name="Rectangle 2092"/>
          <p:cNvSpPr>
            <a:spLocks noChangeArrowheads="1"/>
          </p:cNvSpPr>
          <p:nvPr userDrawn="1"/>
        </p:nvSpPr>
        <p:spPr bwMode="auto">
          <a:xfrm rot="16200000">
            <a:off x="-3377406" y="3377408"/>
            <a:ext cx="6862763" cy="107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67866" tIns="33338" rIns="67866" bIns="33338" anchor="ctr"/>
          <a:lstStyle/>
          <a:p>
            <a:pPr algn="just" fontAlgn="base">
              <a:spcBef>
                <a:spcPct val="100000"/>
              </a:spcBef>
              <a:spcAft>
                <a:spcPct val="25000"/>
              </a:spcAft>
              <a:buClr>
                <a:srgbClr val="000066"/>
              </a:buClr>
              <a:buSzPct val="130000"/>
              <a:buFontTx/>
              <a:buChar char="•"/>
            </a:pPr>
            <a:endParaRPr lang="bg-BG" sz="1350" b="1">
              <a:solidFill>
                <a:srgbClr val="00CC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1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862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C546-7E16-4639-AE55-0976796C155C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CF34-7965-475C-A6A5-F66D3F64CF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53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0EAC-9187-4F78-91FE-1DF3A5270C96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A1B7-FBF3-4ADB-AE6A-DB9BF9F2F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55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AFE6E-B8F7-4B7E-B8F5-DE97B4EDC23E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B075E-F38F-48B5-84E7-D35FED0B73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6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C1E6-0D8A-424D-B18A-9EC5269DB89E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02D2-395D-4DA5-9C22-847FC0D40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87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74A2-51FE-4C37-A23B-793B031760B3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3427F-8879-4C36-AB6B-71E1158417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6240" y="2052001"/>
            <a:ext cx="8391524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40" y="1665289"/>
            <a:ext cx="8391524" cy="39211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8" y="6121015"/>
            <a:ext cx="8391525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CCCC-E688-4036-9673-BE808356CE35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3913-FCBD-457D-A25F-3D073BD0B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4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7E44-C33C-4750-BD56-18EF92029BE0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7D4A-E5A5-4F44-9A3D-48EE3086A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325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66E0B-B148-492C-ABDB-C61BF85237EE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0AC49-CBFA-40E4-8AE5-2324C4045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50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9092-F0A4-4A5D-B893-D9D9CB6F5F26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D944-237E-4F8E-98A4-4FC42C9C0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027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8E6E-9ADD-41C9-B403-ACD5CDBA76D9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DF6C-FF8C-42E2-B0B1-861AC5D4E1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044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76B9-CE67-4C8A-9A4C-C9BC1C8112C1}" type="datetime1">
              <a:rPr lang="bg-BG" smtClean="0">
                <a:solidFill>
                  <a:srgbClr val="000000"/>
                </a:solidFill>
              </a:rPr>
              <a:pPr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DA2B-DE59-407F-B42A-9BF3EB331C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2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501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78000" y="2051999"/>
            <a:ext cx="266216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6238" y="1665289"/>
            <a:ext cx="2671763" cy="39211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227388" y="2051999"/>
            <a:ext cx="2671212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227389" y="1665289"/>
            <a:ext cx="2671211" cy="392112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6094798" y="2051999"/>
            <a:ext cx="2672965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94798" y="1659145"/>
            <a:ext cx="2672966" cy="39825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6237" y="6121015"/>
            <a:ext cx="8374064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90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5" y="1665290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3771900" algn="r"/>
              </a:tabLst>
              <a:defRPr/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vmlDrawing" Target="../drawings/vmlDrawing2.v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8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79" r:id="rId2"/>
    <p:sldLayoutId id="2147483712" r:id="rId3"/>
    <p:sldLayoutId id="2147483678" r:id="rId4"/>
    <p:sldLayoutId id="2147483681" r:id="rId5"/>
    <p:sldLayoutId id="2147483735" r:id="rId6"/>
    <p:sldLayoutId id="2147483699" r:id="rId7"/>
    <p:sldLayoutId id="2147483714" r:id="rId8"/>
    <p:sldLayoutId id="2147483697" r:id="rId9"/>
    <p:sldLayoutId id="2147483715" r:id="rId10"/>
    <p:sldLayoutId id="2147483716" r:id="rId11"/>
    <p:sldLayoutId id="2147483717" r:id="rId12"/>
    <p:sldLayoutId id="2147483718" r:id="rId13"/>
    <p:sldLayoutId id="2147483728" r:id="rId14"/>
    <p:sldLayoutId id="2147483722" r:id="rId15"/>
    <p:sldLayoutId id="2147483695" r:id="rId16"/>
    <p:sldLayoutId id="2147483698" r:id="rId17"/>
    <p:sldLayoutId id="2147483752" r:id="rId18"/>
    <p:sldLayoutId id="2147483696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3" r:id="rId36"/>
    <p:sldLayoutId id="2147483794" r:id="rId37"/>
    <p:sldLayoutId id="2147483795" r:id="rId38"/>
    <p:sldLayoutId id="2147483801" r:id="rId39"/>
    <p:sldLayoutId id="2147483802" r:id="rId40"/>
    <p:sldLayoutId id="2147483803" r:id="rId41"/>
  </p:sldLayoutIdLst>
  <p:transition>
    <p:fade/>
  </p:transition>
  <p:hf hdr="0" dt="0"/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750"/>
        </a:spcAft>
        <a:buSzPct val="100000"/>
        <a:buFont typeface="Arial" panose="020B0604020202020204" pitchFamily="34" charset="0"/>
        <a:buNone/>
        <a:defRPr sz="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/>
        <a:buNone/>
        <a:defRPr lang="en-US" sz="9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32300" indent="-132300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67300" indent="-132300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Verdana" panose="020B0604030504040204" pitchFamily="34" charset="0"/>
        <a:buChar char="−"/>
        <a:defRPr lang="en-US" sz="9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99600" indent="-132300" algn="l" defTabSz="598885" rtl="0" eaLnBrk="1" latinLnBrk="0" hangingPunct="1">
        <a:spcBef>
          <a:spcPts val="0"/>
        </a:spcBef>
        <a:spcAft>
          <a:spcPts val="750"/>
        </a:spcAft>
        <a:buClrTx/>
        <a:buSzPct val="100000"/>
        <a:buFont typeface="Verdana" panose="020B0604030504040204" pitchFamily="34" charset="0"/>
        <a:buChar char="−"/>
        <a:tabLst/>
        <a:defRPr lang="en-US" sz="9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237" userDrawn="1">
          <p15:clr>
            <a:srgbClr val="F26B43"/>
          </p15:clr>
        </p15:guide>
        <p15:guide id="5" pos="5523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00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  <p15:guide id="10" pos="3721" userDrawn="1">
          <p15:clr>
            <a:srgbClr val="F26B43"/>
          </p15:clr>
        </p15:guide>
        <p15:guide id="11" orient="horz" pos="236" userDrawn="1">
          <p15:clr>
            <a:srgbClr val="F26B43"/>
          </p15:clr>
        </p15:guide>
        <p15:guide id="12" pos="1022" userDrawn="1">
          <p15:clr>
            <a:srgbClr val="F26B43"/>
          </p15:clr>
        </p15:guide>
        <p15:guide id="13" pos="1137" userDrawn="1">
          <p15:clr>
            <a:srgbClr val="F26B43"/>
          </p15:clr>
        </p15:guide>
        <p15:guide id="14" pos="1920" userDrawn="1">
          <p15:clr>
            <a:srgbClr val="F26B43"/>
          </p15:clr>
        </p15:guide>
        <p15:guide id="15" pos="2033" userDrawn="1">
          <p15:clr>
            <a:srgbClr val="F26B43"/>
          </p15:clr>
        </p15:guide>
        <p15:guide id="16" pos="4620" userDrawn="1">
          <p15:clr>
            <a:srgbClr val="F26B43"/>
          </p15:clr>
        </p15:guide>
        <p15:guide id="17" pos="2823" userDrawn="1">
          <p15:clr>
            <a:srgbClr val="F26B43"/>
          </p15:clr>
        </p15:guide>
        <p15:guide id="18" pos="293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4734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6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2425" y="402587"/>
            <a:ext cx="843915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52425" y="1665290"/>
            <a:ext cx="843915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58215" y="6477001"/>
            <a:ext cx="230981" cy="750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488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488" noProof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450"/>
              </a:spcBef>
              <a:buSzPct val="100000"/>
              <a:buFont typeface="Arial"/>
              <a:buNone/>
            </a:pPr>
            <a:r>
              <a:rPr lang="bg-BG" sz="488" noProof="0" dirty="0" smtClean="0">
                <a:solidFill>
                  <a:schemeClr val="tx1"/>
                </a:solidFill>
              </a:rPr>
              <a:t>МЕ</a:t>
            </a:r>
            <a:r>
              <a:rPr lang="bg-BG" sz="488" baseline="0" noProof="0" dirty="0" smtClean="0">
                <a:solidFill>
                  <a:schemeClr val="tx1"/>
                </a:solidFill>
              </a:rPr>
              <a:t> 2019 г.</a:t>
            </a:r>
            <a:endParaRPr lang="en-US" sz="488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1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8" r:id="rId16"/>
    <p:sldLayoutId id="2147483839" r:id="rId17"/>
    <p:sldLayoutId id="2147483842" r:id="rId18"/>
    <p:sldLayoutId id="2147483845" r:id="rId19"/>
    <p:sldLayoutId id="2147483846" r:id="rId20"/>
    <p:sldLayoutId id="2147483847" r:id="rId21"/>
    <p:sldLayoutId id="2147483848" r:id="rId22"/>
    <p:sldLayoutId id="2147483850" r:id="rId23"/>
  </p:sldLayoutIdLst>
  <p:transition>
    <p:fade/>
  </p:transition>
  <p:hf hdr="0" dt="0"/>
  <p:txStyles>
    <p:titleStyle>
      <a:lvl1pPr algn="l" defTabSz="914378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9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396" indent="-176396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391" indent="-176396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9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787" indent="-176396" algn="l" defTabSz="79849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9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2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68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pos="553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3740" userDrawn="1">
          <p15:clr>
            <a:srgbClr val="F26B43"/>
          </p15:clr>
        </p15:guide>
        <p15:guide id="12" pos="1037" userDrawn="1">
          <p15:clr>
            <a:srgbClr val="F26B43"/>
          </p15:clr>
        </p15:guide>
        <p15:guide id="13" pos="1122" userDrawn="1">
          <p15:clr>
            <a:srgbClr val="F26B43"/>
          </p15:clr>
        </p15:guide>
        <p15:guide id="14" pos="1936" userDrawn="1">
          <p15:clr>
            <a:srgbClr val="F26B43"/>
          </p15:clr>
        </p15:guide>
        <p15:guide id="15" pos="2021" userDrawn="1">
          <p15:clr>
            <a:srgbClr val="F26B43"/>
          </p15:clr>
        </p15:guide>
        <p15:guide id="16" pos="4639" userDrawn="1">
          <p15:clr>
            <a:srgbClr val="F26B43"/>
          </p15:clr>
        </p15:guide>
        <p15:guide id="17" pos="2837" userDrawn="1">
          <p15:clr>
            <a:srgbClr val="F26B43"/>
          </p15:clr>
        </p15:guide>
        <p15:guide id="18" pos="2922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4724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Основни приротети на новата стратегия 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2A27D-DA0C-4EA4-BC75-90E4D04ECFA6}" type="datetime1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19.12.2019 г.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6E597-F1EF-4D66-AB4C-3F20A9A15A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>
          <a:solidFill>
            <a:schemeClr val="accent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chart" Target="../charts/chart8.xml"/><Relationship Id="rId5" Type="http://schemas.openxmlformats.org/officeDocument/2006/relationships/slideLayout" Target="../slideLayouts/slideLayout58.xml"/><Relationship Id="rId4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chart" Target="../charts/chart9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slideLayout" Target="../slideLayouts/slideLayout58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slideLayout" Target="../slideLayouts/slideLayout51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chart" Target="../charts/chart10.xml"/><Relationship Id="rId1" Type="http://schemas.openxmlformats.org/officeDocument/2006/relationships/vmlDrawing" Target="../drawings/vmlDrawing5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image" Target="../media/image5.emf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chart" Target="../charts/chart1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1" Type="http://schemas.openxmlformats.org/officeDocument/2006/relationships/vmlDrawing" Target="../drawings/vmlDrawing6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image" Target="../media/image5.emf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oleObject" Target="../embeddings/oleObject6.bin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542" y="1725083"/>
            <a:ext cx="5776968" cy="1836204"/>
          </a:xfrm>
        </p:spPr>
        <p:txBody>
          <a:bodyPr/>
          <a:lstStyle/>
          <a:p>
            <a:r>
              <a:rPr lang="bg-BG" sz="2400" dirty="0">
                <a:solidFill>
                  <a:srgbClr val="0070C0"/>
                </a:solidFill>
              </a:rPr>
              <a:t>НПЕК България 2021 - 2030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682" y="2889662"/>
            <a:ext cx="6666470" cy="1612349"/>
          </a:xfrm>
        </p:spPr>
        <p:txBody>
          <a:bodyPr/>
          <a:lstStyle/>
          <a:p>
            <a:pPr lvl="0" algn="r"/>
            <a:endParaRPr lang="ru-RU" sz="13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/>
            <a:endParaRPr lang="ru-RU" sz="13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dirty="0">
                <a:solidFill>
                  <a:srgbClr val="0070C0"/>
                </a:solidFill>
              </a:rPr>
              <a:t>Резюме на основни </a:t>
            </a:r>
            <a:r>
              <a:rPr lang="ru-RU" dirty="0" err="1">
                <a:solidFill>
                  <a:srgbClr val="0070C0"/>
                </a:solidFill>
              </a:rPr>
              <a:t>аспекти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bg-BG" dirty="0" smtClean="0">
                <a:solidFill>
                  <a:srgbClr val="0070C0"/>
                </a:solidFill>
              </a:rPr>
              <a:t>от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Национален </a:t>
            </a:r>
            <a:r>
              <a:rPr lang="ru-RU" dirty="0">
                <a:solidFill>
                  <a:srgbClr val="0070C0"/>
                </a:solidFill>
              </a:rPr>
              <a:t>план енергетика и климат</a:t>
            </a:r>
          </a:p>
          <a:p>
            <a:endParaRPr lang="bg-BG" sz="1350" dirty="0">
              <a:solidFill>
                <a:srgbClr val="0070C0"/>
              </a:solidFill>
            </a:endParaRPr>
          </a:p>
          <a:p>
            <a:endParaRPr lang="bg-BG" sz="1350" dirty="0">
              <a:solidFill>
                <a:srgbClr val="0070C0"/>
              </a:solidFill>
            </a:endParaRPr>
          </a:p>
          <a:p>
            <a:r>
              <a:rPr lang="bg-BG" sz="1350" dirty="0">
                <a:solidFill>
                  <a:srgbClr val="0070C0"/>
                </a:solidFill>
              </a:rPr>
              <a:t>София 19.12.2019г.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136CF34-7965-475C-A6A5-F66D3F64CFBF}" type="slidenum">
              <a:rPr lang="en-US">
                <a:solidFill>
                  <a:srgbClr val="000000"/>
                </a:solidFill>
                <a:latin typeface="Arial"/>
              </a:rPr>
              <a:pPr defTabSz="685800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836333"/>
            <a:ext cx="5130570" cy="74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135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6858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МИНИСТЕРСТВО НА ЕНЕРГЕТИКАТА</a:t>
            </a:r>
          </a:p>
        </p:txBody>
      </p:sp>
    </p:spTree>
    <p:extLst>
      <p:ext uri="{BB962C8B-B14F-4D97-AF65-F5344CB8AC3E}">
        <p14:creationId xmlns:p14="http://schemas.microsoft.com/office/powerpoint/2010/main" val="39938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Зависимост от внос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Енергийна сигурност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588237"/>
              </p:ext>
            </p:extLst>
          </p:nvPr>
        </p:nvGraphicFramePr>
        <p:xfrm>
          <a:off x="450274" y="2440782"/>
          <a:ext cx="7791017" cy="245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 Placeholder 18"/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8113893" y="3674269"/>
            <a:ext cx="448108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40A2954-3A31-4202-80C6-FBCA4BCCF6FD}" type="datetime'''3''''''6''''''.''''''''''''''''''''''1''''''''''''''9''%'">
              <a:rPr lang="en-US" altLang="en-US" sz="900"/>
              <a:pPr algn="ctr">
                <a:spcBef>
                  <a:spcPct val="0"/>
                </a:spcBef>
                <a:spcAft>
                  <a:spcPct val="0"/>
                </a:spcAft>
              </a:pPr>
              <a:t>36.19%</a:t>
            </a:fld>
            <a:endParaRPr lang="en-US" sz="900" dirty="0">
              <a:sym typeface="+mn-lt"/>
            </a:endParaRPr>
          </a:p>
        </p:txBody>
      </p:sp>
      <p:sp>
        <p:nvSpPr>
          <p:cNvPr id="6" name="Text Placeholder 18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403406" y="3276601"/>
            <a:ext cx="448108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EA7BCCA-FC6B-41B4-802D-45395F2C899B}" type="datetime'''''''''''37''.''''8''7''''''%'''''''''''''''''''''''''">
              <a:rPr lang="en-US" altLang="en-US" sz="900"/>
              <a:pPr algn="ctr">
                <a:spcBef>
                  <a:spcPct val="0"/>
                </a:spcBef>
                <a:spcAft>
                  <a:spcPct val="0"/>
                </a:spcAft>
              </a:pPr>
              <a:t>37.87%</a:t>
            </a:fld>
            <a:endParaRPr lang="en-US" sz="900" dirty="0">
              <a:sym typeface="+mn-lt"/>
            </a:endParaRPr>
          </a:p>
        </p:txBody>
      </p:sp>
      <p:sp>
        <p:nvSpPr>
          <p:cNvPr id="7" name="Text Placeholder 18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121728" y="3962401"/>
            <a:ext cx="448108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C04D270-85B6-491F-8404-123D3B63B3FC}" type="datetime'''''''3''''''''4''''''''''''''''''''.''99''''''''''''%'">
              <a:rPr lang="en-US" altLang="en-US" sz="900"/>
              <a:pPr algn="ctr">
                <a:spcBef>
                  <a:spcPct val="0"/>
                </a:spcBef>
                <a:spcAft>
                  <a:spcPct val="0"/>
                </a:spcAft>
              </a:pPr>
              <a:t>34.99%</a:t>
            </a:fld>
            <a:endParaRPr lang="en-US" sz="9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0746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Нетен внос (</a:t>
            </a:r>
            <a:r>
              <a:rPr lang="en-US" dirty="0" err="1" smtClean="0"/>
              <a:t>GWh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Енергийна сигурност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1312333"/>
              </p:ext>
            </p:extLst>
          </p:nvPr>
        </p:nvGraphicFramePr>
        <p:xfrm>
          <a:off x="290513" y="2362200"/>
          <a:ext cx="8562975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5" name="Text Placeholder 18"/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7197329" y="2686050"/>
            <a:ext cx="375047" cy="228600"/>
          </a:xfrm>
          <a:prstGeom prst="rect">
            <a:avLst/>
          </a:prstGeom>
          <a:solidFill>
            <a:srgbClr val="75787B"/>
          </a:solidFill>
          <a:ln>
            <a:noFill/>
          </a:ln>
          <a:extLst/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65C2071-559D-4115-8C6B-09AC21F47824}" type="datetime'''''''''''6,''''''''''''3''''''''''''''''''''9''6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6,396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3E57EF17-8CC6-4125-93D3-8212820C309B}" type="datetime'''''''''''''''''''8''''''''''''''.''''''4''''''''''''''%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8.4%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" name="Text Placeholder 18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540669" y="3124200"/>
            <a:ext cx="43576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EFE8"/>
                </a:solidFill>
              </a14:hiddenFill>
            </a:ext>
          </a:extLst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FED6E40-B35A-4638-91E4-78F68582A471}" type="datetime'52'',''''''''''''''''''''4''''1''''9''''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52,419</a:t>
            </a:fld>
            <a:r>
              <a:rPr lang="en-US" altLang="en-US" sz="750"/>
              <a:t/>
            </a:r>
            <a:br>
              <a:rPr lang="en-US" altLang="en-US" sz="750"/>
            </a:br>
            <a:r>
              <a:rPr lang="en-US" altLang="en-US" sz="750"/>
              <a:t>(</a:t>
            </a:r>
            <a:fld id="{0AEC6726-3103-4445-BDE1-0AE0FCA94077}" type="datetime'6''''''''''''1''''''''''''''.''''''''''''''''''''1''''%''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61.1%</a:t>
            </a:fld>
            <a:r>
              <a:rPr lang="en-US" altLang="en-US" sz="750"/>
              <a:t>)</a:t>
            </a:r>
            <a:endParaRPr lang="en-US" sz="750" dirty="0">
              <a:sym typeface="+mn-lt"/>
            </a:endParaRPr>
          </a:p>
        </p:txBody>
      </p:sp>
      <p:sp>
        <p:nvSpPr>
          <p:cNvPr id="7" name="Text Placeholder 18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479507" y="4250531"/>
            <a:ext cx="375047" cy="228600"/>
          </a:xfrm>
          <a:prstGeom prst="rect">
            <a:avLst/>
          </a:prstGeom>
          <a:solidFill>
            <a:srgbClr val="0097A9"/>
          </a:solidFill>
          <a:ln>
            <a:noFill/>
          </a:ln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E94FAA1-D29F-4026-8CA6-D5EDC3BE387D}" type="datetime'''''''''''''7''''0''''''4''''''''''''''''''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704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2B0F024F-DFD3-430B-9ACD-D8A2AC31F5C8}" type="datetime'''''''''0''''''''.''''''''9''''''''''''%''''''''''''''''''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0.9%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352925" y="3985022"/>
            <a:ext cx="43576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D4CF"/>
                </a:solidFill>
              </a14:hiddenFill>
            </a:ext>
          </a:extLst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AEB4A4-35D8-46C6-BB33-E0A406BA6A60}" type="datetime'2''''''''''''''''''7'''',''''''''''''''''''''''''''9''''''42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27,942</a:t>
            </a:fld>
            <a:r>
              <a:rPr lang="en-US" altLang="en-US" sz="750"/>
              <a:t/>
            </a:r>
            <a:br>
              <a:rPr lang="en-US" altLang="en-US" sz="750"/>
            </a:br>
            <a:r>
              <a:rPr lang="en-US" altLang="en-US" sz="750"/>
              <a:t>(</a:t>
            </a:r>
            <a:fld id="{53C14DE8-0243-405A-8069-9590443CF5FA}" type="datetime'''''''3''''''''5''.''''''''3''''''%''''''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35.3%</a:t>
            </a:fld>
            <a:r>
              <a:rPr lang="en-US" altLang="en-US" sz="750"/>
              <a:t>)</a:t>
            </a:r>
            <a:endParaRPr lang="en-US" sz="750" dirty="0">
              <a:sym typeface="+mn-lt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540669" y="2521744"/>
            <a:ext cx="435769" cy="228600"/>
          </a:xfrm>
          <a:prstGeom prst="rect">
            <a:avLst/>
          </a:prstGeom>
          <a:solidFill>
            <a:srgbClr val="75787B"/>
          </a:solidFill>
          <a:ln>
            <a:noFill/>
          </a:ln>
          <a:extLst/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B744007-7272-471A-BD10-23F2D52826E4}" type="datetime'''''''''''''9,''3''''''''''''''6''0''''''''''''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9,360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5431B5F9-B76D-4EC8-8FCC-5FF078589977}" type="datetime'''''''''''''1''''''''''''''''0.''''''''''''9''''''''''%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10.9%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0" name="Text Placeholder 18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540669" y="3944541"/>
            <a:ext cx="43576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D4CF"/>
                </a:solidFill>
              </a14:hiddenFill>
            </a:ext>
          </a:extLst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42E5E4F-4359-4713-A136-118E543F15AE}" type="datetime'3''''''1'''',''8''''''5''''''''''''''''''''''3''''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31,853</a:t>
            </a:fld>
            <a:r>
              <a:rPr lang="en-US" altLang="en-US" sz="750"/>
              <a:t/>
            </a:r>
            <a:br>
              <a:rPr lang="en-US" altLang="en-US" sz="750"/>
            </a:br>
            <a:r>
              <a:rPr lang="en-US" altLang="en-US" sz="750"/>
              <a:t>(</a:t>
            </a:r>
            <a:fld id="{67126C0F-B47F-4E52-B54E-F7C2B10E0DE5}" type="datetime'''''''''37.''''''''''''''''1''%''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37.1%</a:t>
            </a:fld>
            <a:r>
              <a:rPr lang="en-US" altLang="en-US" sz="750"/>
              <a:t>)</a:t>
            </a:r>
            <a:endParaRPr lang="en-US" sz="750" dirty="0">
              <a:sym typeface="+mn-lt"/>
            </a:endParaRPr>
          </a:p>
        </p:txBody>
      </p:sp>
      <p:sp>
        <p:nvSpPr>
          <p:cNvPr id="11" name="Text Placeholder 18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269207" y="4335066"/>
            <a:ext cx="417910" cy="228600"/>
          </a:xfrm>
          <a:prstGeom prst="rect">
            <a:avLst/>
          </a:prstGeom>
          <a:solidFill>
            <a:srgbClr val="6FC2B4"/>
          </a:solidFill>
          <a:ln>
            <a:noFill/>
          </a:ln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AB2C929-E7C6-4520-8D2D-26C7D274B653}" type="datetime'-''''8'''''''''''''''',''0''00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-8,000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57A3430D-0E2D-4147-A703-8E78C317224F}" type="datetime'''''''''-''''''''''''''''9''''''.''''''''3''''''''%''''''''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-9.3%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853804" y="4256485"/>
            <a:ext cx="375047" cy="228600"/>
          </a:xfrm>
          <a:prstGeom prst="rect">
            <a:avLst/>
          </a:prstGeom>
          <a:solidFill>
            <a:srgbClr val="0097A9"/>
          </a:solidFill>
          <a:ln>
            <a:noFill/>
          </a:ln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58B422-6732-4455-84A1-0F6EB26CF1F7}" type="datetime'''''''''''''''''''''''''''1''''''''''''3''''''''''''''''''3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133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867DECF3-CE96-41CD-AE4B-DBEFB48CD671}" type="datetime'''0''''''''''''''''''''''''''''''''.''2''%''''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" name="Text Placeholder 18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572816" y="4718448"/>
            <a:ext cx="372666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F94A89D-2EB1-4001-B7CF-F86F2D4FEEEB}" type="datetime'20''''2''0'''' '''''''''''">
              <a:rPr lang="en-US" altLang="en-US" sz="900" b="1"/>
              <a:pPr algn="ctr">
                <a:spcBef>
                  <a:spcPct val="0"/>
                </a:spcBef>
                <a:spcAft>
                  <a:spcPct val="0"/>
                </a:spcAft>
              </a:pPr>
              <a:t>2020 </a:t>
            </a:fld>
            <a:endParaRPr lang="en-US" sz="900" b="1" dirty="0">
              <a:sym typeface="+mn-lt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863954" y="4335066"/>
            <a:ext cx="478631" cy="228600"/>
          </a:xfrm>
          <a:prstGeom prst="rect">
            <a:avLst/>
          </a:prstGeom>
          <a:solidFill>
            <a:srgbClr val="6FC2B4"/>
          </a:solidFill>
          <a:ln>
            <a:noFill/>
          </a:ln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5EA1582-72C1-47C8-8F64-C25F2A69E5F3}" type="datetime'''''''''''-''8'''''''',''''0''''''''''0''''''''''''''''''0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-8,000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72D7B61A-526F-494D-B9F5-7918D854ED12}" type="datetime'-''1''''''''''''''''''0''''''''''''.5''''''''''''%''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-10.5%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5" name="Text Placeholder 18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352925" y="2637235"/>
            <a:ext cx="435769" cy="228600"/>
          </a:xfrm>
          <a:prstGeom prst="rect">
            <a:avLst/>
          </a:prstGeom>
          <a:solidFill>
            <a:srgbClr val="75787B"/>
          </a:solidFill>
          <a:ln>
            <a:noFill/>
          </a:ln>
          <a:extLst/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77BBBF6-34F6-418E-B744-3DAB632818C3}" type="datetime'''''''''8'',0''7''''''''''''''''0''''''''''''''''''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8,070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39924587-80F5-4D8C-88C7-A083E052F9FE}" type="datetime'''''''''''''1''''''''''''0''''''''''''''''''''''.''''2''''''%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10.2%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" name="Text Placeholder 18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352925" y="3214688"/>
            <a:ext cx="43576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EFE8"/>
                </a:solidFill>
              </a14:hiddenFill>
            </a:ext>
          </a:extLst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8DFC90A-A1FD-498E-BC31-3FD6AA236162}" type="datetime'''''''''''51'''''',''''''''21''''''2''''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51,212</a:t>
            </a:fld>
            <a:r>
              <a:rPr lang="en-US" altLang="en-US" sz="750"/>
              <a:t/>
            </a:r>
            <a:br>
              <a:rPr lang="en-US" altLang="en-US" sz="750"/>
            </a:br>
            <a:r>
              <a:rPr lang="en-US" altLang="en-US" sz="750"/>
              <a:t>(</a:t>
            </a:r>
            <a:fld id="{065E8023-B5CA-45B2-AD83-19770BFDDA41}" type="datetime'''''''''''''6''''4''''''.''7''''''''%''''''''''''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64.7%</a:t>
            </a:fld>
            <a:r>
              <a:rPr lang="en-US" altLang="en-US" sz="750"/>
              <a:t>)</a:t>
            </a:r>
            <a:endParaRPr lang="en-US" sz="750" dirty="0">
              <a:sym typeface="+mn-lt"/>
            </a:endParaRPr>
          </a:p>
        </p:txBody>
      </p:sp>
      <p:sp>
        <p:nvSpPr>
          <p:cNvPr id="17" name="Text Placeholder 18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613673" y="4335066"/>
            <a:ext cx="478631" cy="228600"/>
          </a:xfrm>
          <a:prstGeom prst="rect">
            <a:avLst/>
          </a:prstGeom>
          <a:solidFill>
            <a:srgbClr val="6FC2B4"/>
          </a:solidFill>
          <a:ln>
            <a:noFill/>
          </a:ln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28A5969-3D74-4CFC-952D-F0367A0C1F17}" type="datetime'''''''''''''''-''''8'',''00''''''''''''''''''''''''''''''0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-8,000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D3F8FDDE-3AF8-4AC0-BD02-36CD59BB42CF}" type="datetime'''''''''''''''-1''''''''''''0''''''''.1''''''''''''''''''%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-10.1%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8" name="Text Placeholder 18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081463" y="4413647"/>
            <a:ext cx="417910" cy="228600"/>
          </a:xfrm>
          <a:prstGeom prst="rect">
            <a:avLst/>
          </a:prstGeom>
          <a:solidFill>
            <a:srgbClr val="0097A9"/>
          </a:solidFill>
          <a:ln>
            <a:noFill/>
          </a:ln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2CDB7F9-7AA3-4A66-B07E-E3DDE722367B}" type="datetime'''''''-''''''''''''''''''''''''''''''4''1''''''''''''''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-41</a:t>
            </a:fld>
            <a:r>
              <a:rPr lang="en-US" altLang="en-US" sz="750">
                <a:solidFill>
                  <a:schemeClr val="bg1"/>
                </a:solidFill>
              </a:rPr>
              <a:t/>
            </a:r>
            <a:br>
              <a:rPr lang="en-US" altLang="en-US" sz="750">
                <a:solidFill>
                  <a:schemeClr val="bg1"/>
                </a:solidFill>
              </a:rPr>
            </a:br>
            <a:r>
              <a:rPr lang="en-US" altLang="en-US" sz="750">
                <a:solidFill>
                  <a:schemeClr val="bg1"/>
                </a:solidFill>
              </a:rPr>
              <a:t>(</a:t>
            </a:r>
            <a:fld id="{626AEFE9-33C9-43D2-BDEC-0860DE43785A}" type="datetime'-''''''''0''''''''''''''''''''''''''''''.''''''''1''''''%'">
              <a:rPr lang="en-US" altLang="en-US" sz="750">
                <a:solidFill>
                  <a:schemeClr val="bg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-0.1%</a:t>
            </a:fld>
            <a:r>
              <a:rPr lang="en-US" altLang="en-US" sz="750">
                <a:solidFill>
                  <a:schemeClr val="bg1"/>
                </a:solidFill>
              </a:rPr>
              <a:t>)</a:t>
            </a:r>
            <a:endParaRPr lang="en-US" sz="75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329113" y="2500313"/>
            <a:ext cx="48458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F400F50-74D8-4037-A82A-1A5DA3D02064}" type="datetime'''''''''''''''''''''''''''7''9'''''''''',''1''''8''3'''''''">
              <a:rPr lang="en-US" altLang="en-US" sz="900" b="1"/>
              <a:pPr algn="ctr">
                <a:spcBef>
                  <a:spcPct val="0"/>
                </a:spcBef>
                <a:spcAft>
                  <a:spcPct val="0"/>
                </a:spcAft>
              </a:pPr>
              <a:t>79,183</a:t>
            </a:fld>
            <a:endParaRPr lang="en-US" sz="900" b="1" dirty="0">
              <a:sym typeface="+mn-lt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385072" y="4718448"/>
            <a:ext cx="372666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D409A3C-AD2E-49D9-8C4F-B533D8B75D16}" type="datetime'2''''''''0''''''''''''2''''5'''''''' '''''''''''''''''''">
              <a:rPr lang="en-US" altLang="en-US" sz="900" b="1"/>
              <a:pPr algn="ctr">
                <a:spcBef>
                  <a:spcPct val="0"/>
                </a:spcBef>
                <a:spcAft>
                  <a:spcPct val="0"/>
                </a:spcAft>
              </a:pPr>
              <a:t>2025 </a:t>
            </a:fld>
            <a:endParaRPr lang="en-US" sz="900" b="1" dirty="0">
              <a:sym typeface="+mn-lt"/>
            </a:endParaRPr>
          </a:p>
        </p:txBody>
      </p:sp>
      <p:sp>
        <p:nvSpPr>
          <p:cNvPr id="21" name="Text Placeholder 18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166373" y="3180160"/>
            <a:ext cx="43576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EFE8"/>
                </a:solidFill>
              </a14:hiddenFill>
            </a:ext>
          </a:extLst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6CAEC10-11FF-42F5-A521-82F8E3240987}" type="datetime'''4''''''''''4,''''''''''2''''''''''''''''''''''''9''9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44,299</a:t>
            </a:fld>
            <a:r>
              <a:rPr lang="en-US" altLang="en-US" sz="750"/>
              <a:t/>
            </a:r>
            <a:br>
              <a:rPr lang="en-US" altLang="en-US" sz="750"/>
            </a:br>
            <a:r>
              <a:rPr lang="en-US" altLang="en-US" sz="750"/>
              <a:t>(</a:t>
            </a:r>
            <a:fld id="{C63553BA-5AD4-4EFF-B3EE-5AB795E2C173}" type="datetime'''''''''''''''''5''''''''''''''''''8.''''''''''''''4''''%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58.4%</a:t>
            </a:fld>
            <a:r>
              <a:rPr lang="en-US" altLang="en-US" sz="750"/>
              <a:t>)</a:t>
            </a:r>
            <a:endParaRPr lang="en-US" sz="750" dirty="0">
              <a:sym typeface="+mn-lt"/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166373" y="3927872"/>
            <a:ext cx="43576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D4CF"/>
                </a:solidFill>
              </a14:hiddenFill>
            </a:ext>
          </a:extLst>
        </p:spPr>
        <p:txBody>
          <a:bodyPr vert="horz" wrap="none" lIns="15479" tIns="0" rIns="15479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D03D305-499E-46E3-9388-D80F785A2B59}" type="datetime'''''''3''''2'''''''''''''''''''''''''',''''''4''''44''''''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32,444</a:t>
            </a:fld>
            <a:r>
              <a:rPr lang="en-US" altLang="en-US" sz="750"/>
              <a:t/>
            </a:r>
            <a:br>
              <a:rPr lang="en-US" altLang="en-US" sz="750"/>
            </a:br>
            <a:r>
              <a:rPr lang="en-US" altLang="en-US" sz="750"/>
              <a:t>(</a:t>
            </a:r>
            <a:fld id="{7F1FDD65-A0B8-44C4-AC6D-B66BF7883E90}" type="datetime'''''''''4''2''''''''''''''''''''''''''''''.8''''''''''''%'''">
              <a:rPr lang="en-US" altLang="en-US" sz="750"/>
              <a:pPr algn="ctr">
                <a:spcBef>
                  <a:spcPct val="0"/>
                </a:spcBef>
                <a:spcAft>
                  <a:spcPct val="0"/>
                </a:spcAft>
              </a:pPr>
              <a:t>42.8%</a:t>
            </a:fld>
            <a:r>
              <a:rPr lang="en-US" altLang="en-US" sz="750"/>
              <a:t>)</a:t>
            </a:r>
            <a:endParaRPr lang="en-US" sz="750" dirty="0">
              <a:sym typeface="+mn-lt"/>
            </a:endParaRPr>
          </a:p>
        </p:txBody>
      </p:sp>
      <p:sp>
        <p:nvSpPr>
          <p:cNvPr id="23" name="Text Placeholder 18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198519" y="4718448"/>
            <a:ext cx="372666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C38441-3306-4896-8123-748894DF38AC}" type="datetime'''''''''''''''''''''''''''2''''03''0'''' '">
              <a:rPr lang="en-US" altLang="en-US" sz="900" b="1"/>
              <a:pPr algn="ctr">
                <a:spcBef>
                  <a:spcPct val="0"/>
                </a:spcBef>
                <a:spcAft>
                  <a:spcPct val="0"/>
                </a:spcAft>
              </a:pPr>
              <a:t>2030 </a:t>
            </a:fld>
            <a:endParaRPr lang="en-US" sz="900" b="1" dirty="0">
              <a:sym typeface="+mn-lt"/>
            </a:endParaRPr>
          </a:p>
        </p:txBody>
      </p:sp>
      <p:sp>
        <p:nvSpPr>
          <p:cNvPr id="24" name="Text Placeholder 18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516857" y="2384823"/>
            <a:ext cx="48458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34F951A-F14F-4D71-ABB6-C3A5A27A72DD}" type="datetime'''''''''''8''''5,7''''''''''''''''''''6''''''''''5'''''">
              <a:rPr lang="en-US" altLang="en-US" sz="900" b="1"/>
              <a:pPr algn="ctr">
                <a:spcBef>
                  <a:spcPct val="0"/>
                </a:spcBef>
                <a:spcAft>
                  <a:spcPct val="0"/>
                </a:spcAft>
              </a:pPr>
              <a:t>85,765</a:t>
            </a:fld>
            <a:endParaRPr lang="en-US" sz="900" b="1" dirty="0">
              <a:sym typeface="+mn-lt"/>
            </a:endParaRPr>
          </a:p>
        </p:txBody>
      </p:sp>
      <p:sp>
        <p:nvSpPr>
          <p:cNvPr id="25" name="Text Placeholder 18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142560" y="2549129"/>
            <a:ext cx="48458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3B76680-E6CA-4CD1-9985-8FBA846AC2AA}" type="datetime'7''5'''',''''8''''''''''''''4''''''''''''''''3'''''''''''''''">
              <a:rPr lang="en-US" altLang="en-US" sz="900" b="1"/>
              <a:pPr algn="ctr">
                <a:spcBef>
                  <a:spcPct val="0"/>
                </a:spcBef>
                <a:spcAft>
                  <a:spcPct val="0"/>
                </a:spcAft>
              </a:pPr>
              <a:t>75,843</a:t>
            </a:fld>
            <a:endParaRPr lang="en-US" sz="900" b="1" dirty="0">
              <a:sym typeface="+mn-lt"/>
            </a:endParaRPr>
          </a:p>
        </p:txBody>
      </p: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413157" y="5195887"/>
            <a:ext cx="160735" cy="120254"/>
          </a:xfrm>
          <a:prstGeom prst="rect">
            <a:avLst/>
          </a:prstGeom>
          <a:solidFill>
            <a:srgbClr val="6FC2B4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397669" y="5020866"/>
            <a:ext cx="160735" cy="120253"/>
          </a:xfrm>
          <a:prstGeom prst="rect">
            <a:avLst/>
          </a:prstGeom>
          <a:solidFill>
            <a:srgbClr val="75787B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97669" y="5195887"/>
            <a:ext cx="160735" cy="120254"/>
          </a:xfrm>
          <a:prstGeom prst="rect">
            <a:avLst/>
          </a:prstGeom>
          <a:solidFill>
            <a:srgbClr val="DDEFE8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2413157" y="5020866"/>
            <a:ext cx="160735" cy="120254"/>
          </a:xfrm>
          <a:prstGeom prst="rect">
            <a:avLst/>
          </a:prstGeom>
          <a:solidFill>
            <a:srgbClr val="9DD4CF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>
            <p:custDataLst>
              <p:tags r:id="rId27"/>
            </p:custDataLst>
          </p:nvPr>
        </p:nvSpPr>
        <p:spPr bwMode="auto">
          <a:xfrm>
            <a:off x="4326491" y="5020866"/>
            <a:ext cx="160735" cy="120254"/>
          </a:xfrm>
          <a:prstGeom prst="rect">
            <a:avLst/>
          </a:prstGeom>
          <a:solidFill>
            <a:srgbClr val="0097A9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Text Placeholder 18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96505" y="5017294"/>
            <a:ext cx="3405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bg-BG" altLang="en-US" sz="900" dirty="0"/>
              <a:t>Твърди горива</a:t>
            </a:r>
            <a:endParaRPr lang="en-US" sz="900" dirty="0">
              <a:sym typeface="+mn-lt"/>
            </a:endParaRPr>
          </a:p>
        </p:txBody>
      </p:sp>
      <p:sp>
        <p:nvSpPr>
          <p:cNvPr id="32" name="Text Placeholder 18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611991" y="5192317"/>
            <a:ext cx="559594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bg-BG" altLang="en-US" sz="900" dirty="0"/>
              <a:t>Ел. енергия</a:t>
            </a:r>
            <a:endParaRPr lang="en-US" sz="900" dirty="0">
              <a:sym typeface="+mn-lt"/>
            </a:endParaRPr>
          </a:p>
        </p:txBody>
      </p:sp>
      <p:sp>
        <p:nvSpPr>
          <p:cNvPr id="33" name="Text Placeholder 18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96504" y="5192317"/>
            <a:ext cx="15240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bg-BG" sz="900" dirty="0">
                <a:sym typeface="+mn-lt"/>
              </a:rPr>
              <a:t>Нефт и нефтопродукти </a:t>
            </a:r>
            <a:endParaRPr lang="en-US" sz="900" dirty="0">
              <a:sym typeface="+mn-lt"/>
            </a:endParaRPr>
          </a:p>
        </p:txBody>
      </p:sp>
      <p:sp>
        <p:nvSpPr>
          <p:cNvPr id="34" name="Text Placeholder 18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4525325" y="5017294"/>
            <a:ext cx="99060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bg-BG" altLang="en-US" sz="900" dirty="0"/>
              <a:t>Биомаса</a:t>
            </a:r>
            <a:endParaRPr lang="en-US" sz="900" dirty="0">
              <a:sym typeface="+mn-lt"/>
            </a:endParaRPr>
          </a:p>
        </p:txBody>
      </p:sp>
      <p:sp>
        <p:nvSpPr>
          <p:cNvPr id="35" name="Text Placeholder 18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611991" y="5017294"/>
            <a:ext cx="67627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bg-BG" altLang="en-US" sz="900" dirty="0"/>
              <a:t>Природен газ</a:t>
            </a:r>
            <a:endParaRPr lang="en-US" sz="9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6296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2425" y="736689"/>
            <a:ext cx="8439150" cy="299631"/>
          </a:xfrm>
        </p:spPr>
        <p:txBody>
          <a:bodyPr/>
          <a:lstStyle/>
          <a:p>
            <a:r>
              <a:rPr lang="bg-BG" dirty="0"/>
              <a:t>Основни цели, мерки и политики </a:t>
            </a:r>
            <a:endParaRPr lang="en-US" dirty="0"/>
          </a:p>
          <a:p>
            <a:pPr marL="152400" lvl="0" indent="-152400" defTabSz="914400">
              <a:spcBef>
                <a:spcPts val="450"/>
              </a:spcBef>
              <a:spcAft>
                <a:spcPts val="0"/>
              </a:spcAft>
              <a:buFont typeface="Arial"/>
              <a:buChar char="•"/>
            </a:pPr>
            <a:r>
              <a:rPr lang="bg-BG" sz="1050" b="1" dirty="0" smtClean="0">
                <a:solidFill>
                  <a:schemeClr val="accent4"/>
                </a:solidFill>
              </a:rPr>
              <a:t>Цели: 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bg-BG" sz="1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Повишаване </a:t>
            </a:r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електроенергийната </a:t>
            </a:r>
            <a:r>
              <a:rPr lang="bg-BG" sz="1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междусистемна</a:t>
            </a:r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свързаност;</a:t>
            </a:r>
            <a:endParaRPr lang="bg-BG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 пазара на природен газ чрез диверсификация на източниците и маршрутите на доставките на природен газ и създаване на функционираща и ликвидна газова борса;</a:t>
            </a:r>
            <a:endParaRPr lang="bg-BG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Пълно либерализиране на пазара на електрическата енергия.</a:t>
            </a:r>
            <a:endParaRPr lang="bg-BG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450"/>
              </a:spcBef>
              <a:spcAft>
                <a:spcPts val="0"/>
              </a:spcAft>
            </a:pPr>
            <a:endParaRPr lang="bg-BG" sz="1050" b="1" dirty="0" smtClean="0">
              <a:solidFill>
                <a:srgbClr val="86BC25"/>
              </a:solidFill>
            </a:endParaRPr>
          </a:p>
          <a:p>
            <a:pPr marL="152400" lvl="0" indent="-152400" defTabSz="914400">
              <a:spcBef>
                <a:spcPts val="450"/>
              </a:spcBef>
              <a:spcAft>
                <a:spcPts val="0"/>
              </a:spcAft>
              <a:buFont typeface="Arial"/>
              <a:buChar char="•"/>
            </a:pPr>
            <a:r>
              <a:rPr lang="bg-BG" sz="1050" b="1" dirty="0">
                <a:solidFill>
                  <a:schemeClr val="accent4"/>
                </a:solidFill>
              </a:rPr>
              <a:t>М</a:t>
            </a:r>
            <a:r>
              <a:rPr lang="bg-BG" sz="1050" b="1" dirty="0" smtClean="0">
                <a:solidFill>
                  <a:schemeClr val="accent4"/>
                </a:solidFill>
              </a:rPr>
              <a:t>ерки </a:t>
            </a:r>
            <a:r>
              <a:rPr lang="bg-BG" sz="1050" b="1" dirty="0">
                <a:solidFill>
                  <a:schemeClr val="accent4"/>
                </a:solidFill>
              </a:rPr>
              <a:t>и политики: </a:t>
            </a:r>
          </a:p>
          <a:p>
            <a:endParaRPr lang="bg-BG" sz="105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sz="1050" b="1" dirty="0" err="1" smtClean="0"/>
              <a:t>Междусистемна</a:t>
            </a:r>
            <a:r>
              <a:rPr lang="bg-BG" sz="1050" b="1" dirty="0" smtClean="0"/>
              <a:t> електроенергийна </a:t>
            </a:r>
            <a:r>
              <a:rPr lang="bg-BG" sz="1050" b="1" dirty="0"/>
              <a:t>свързаност от поне 15 %:</a:t>
            </a:r>
            <a:endParaRPr lang="bg-BG" sz="1050" dirty="0"/>
          </a:p>
          <a:p>
            <a:pPr lvl="0"/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Изграждане на нови </a:t>
            </a:r>
            <a:r>
              <a:rPr lang="bg-BG" sz="1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междусистемни</a:t>
            </a:r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вътрешни електропроводи;</a:t>
            </a:r>
          </a:p>
          <a:p>
            <a:pPr lvl="0"/>
            <a:r>
              <a:rPr lang="bg-BG" sz="1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</a:t>
            </a:r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електропреносната </a:t>
            </a:r>
            <a:r>
              <a:rPr lang="bg-BG" sz="10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мрежи</a:t>
            </a:r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bg-BG" sz="1050" b="1" dirty="0"/>
              <a:t>Напълно функциониращ вътрешен </a:t>
            </a:r>
            <a:r>
              <a:rPr lang="bg-BG" sz="1050" b="1" dirty="0" smtClean="0"/>
              <a:t>енергиен </a:t>
            </a:r>
            <a:r>
              <a:rPr lang="bg-BG" sz="1050" b="1" dirty="0"/>
              <a:t>пазар: </a:t>
            </a:r>
            <a:endParaRPr lang="bg-BG" sz="1050" dirty="0"/>
          </a:p>
          <a:p>
            <a:pPr lvl="0"/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Свързване на пазарите посредством разширяване и модернизиране на съществуващите  и изграждане на нови </a:t>
            </a:r>
            <a:r>
              <a:rPr lang="bg-BG" sz="1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междусистемни</a:t>
            </a:r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връзки; изпълнение и обновяване на списъка с проекти от общоевропейски интерес;</a:t>
            </a:r>
          </a:p>
          <a:p>
            <a:pPr lvl="0"/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Разширяване на регионалното сътрудничество;</a:t>
            </a:r>
          </a:p>
          <a:p>
            <a:pPr lvl="0"/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Пълна либерализация на пазара на дребно на електрическа енергия с поетапно премахване на регулираните цени за всички крайни клиенти и механизъм за защита на уязвимите клиенти;</a:t>
            </a:r>
          </a:p>
          <a:p>
            <a:pPr lvl="0"/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 пазара на природен газ чрез диверсификация на източниците, създаване на газова борса;</a:t>
            </a:r>
          </a:p>
          <a:p>
            <a:pPr lvl="0"/>
            <a:r>
              <a:rPr lang="bg-BG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Механизъм за защита на уязвимите клиенти.</a:t>
            </a:r>
          </a:p>
          <a:p>
            <a:pPr lvl="0" defTabSz="914400">
              <a:spcBef>
                <a:spcPts val="450"/>
              </a:spcBef>
              <a:spcAft>
                <a:spcPts val="0"/>
              </a:spcAft>
            </a:pPr>
            <a:endParaRPr lang="bg-BG" sz="1050" b="1" dirty="0">
              <a:solidFill>
                <a:srgbClr val="86BC25"/>
              </a:solidFill>
            </a:endParaRP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Вътрешен енергиен пазар</a:t>
            </a:r>
          </a:p>
        </p:txBody>
      </p:sp>
    </p:spTree>
    <p:extLst>
      <p:ext uri="{BB962C8B-B14F-4D97-AF65-F5344CB8AC3E}">
        <p14:creationId xmlns:p14="http://schemas.microsoft.com/office/powerpoint/2010/main" val="35326882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Цели и изпълнение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Вътрешен енергиен пазар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352425" y="1231558"/>
            <a:ext cx="2105024" cy="440871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000" dirty="0">
                <a:solidFill>
                  <a:schemeClr val="bg1"/>
                </a:solidFill>
              </a:rPr>
              <a:t>Европейска цел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457451" y="1231558"/>
            <a:ext cx="2019299" cy="440871"/>
          </a:xfrm>
          <a:prstGeom prst="chevron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000" dirty="0">
                <a:solidFill>
                  <a:schemeClr val="bg1"/>
                </a:solidFill>
              </a:rPr>
              <a:t>Коментар на Комисията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476750" y="1231558"/>
            <a:ext cx="1964721" cy="440871"/>
          </a:xfrm>
          <a:prstGeom prst="chevron">
            <a:avLst/>
          </a:prstGeom>
          <a:solidFill>
            <a:srgbClr val="9DD4C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000" dirty="0" err="1">
                <a:solidFill>
                  <a:schemeClr val="accent4"/>
                </a:solidFill>
              </a:rPr>
              <a:t>НПЕК</a:t>
            </a:r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441471" y="1231558"/>
            <a:ext cx="2131029" cy="440871"/>
          </a:xfrm>
          <a:prstGeom prst="chevron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000" dirty="0">
                <a:solidFill>
                  <a:schemeClr val="bg1"/>
                </a:solidFill>
              </a:rPr>
              <a:t>Политики и мерки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89616"/>
              </p:ext>
            </p:extLst>
          </p:nvPr>
        </p:nvGraphicFramePr>
        <p:xfrm>
          <a:off x="352425" y="1756079"/>
          <a:ext cx="8220076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019">
                  <a:extLst>
                    <a:ext uri="{9D8B030D-6E8A-4147-A177-3AD203B41FA5}">
                      <a16:colId xmlns:a16="http://schemas.microsoft.com/office/drawing/2014/main" xmlns="" val="3811249421"/>
                    </a:ext>
                  </a:extLst>
                </a:gridCol>
                <a:gridCol w="1768124">
                  <a:extLst>
                    <a:ext uri="{9D8B030D-6E8A-4147-A177-3AD203B41FA5}">
                      <a16:colId xmlns:a16="http://schemas.microsoft.com/office/drawing/2014/main" xmlns="" val="359571293"/>
                    </a:ext>
                  </a:extLst>
                </a:gridCol>
                <a:gridCol w="2231020">
                  <a:extLst>
                    <a:ext uri="{9D8B030D-6E8A-4147-A177-3AD203B41FA5}">
                      <a16:colId xmlns:a16="http://schemas.microsoft.com/office/drawing/2014/main" xmlns="" val="2045098174"/>
                    </a:ext>
                  </a:extLst>
                </a:gridCol>
                <a:gridCol w="2165913">
                  <a:extLst>
                    <a:ext uri="{9D8B030D-6E8A-4147-A177-3AD203B41FA5}">
                      <a16:colId xmlns:a16="http://schemas.microsoft.com/office/drawing/2014/main" xmlns="" val="1510474616"/>
                    </a:ext>
                  </a:extLst>
                </a:gridCol>
              </a:tblGrid>
              <a:tr h="1205865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 </a:t>
                      </a:r>
                      <a:r>
                        <a:rPr lang="bg-BG" sz="9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междусистемна</a:t>
                      </a: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електроенергийна</a:t>
                      </a: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свързаност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България</a:t>
                      </a: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да потвърди своята цел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Минимална цел</a:t>
                      </a: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15%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Сегашно състояние</a:t>
                      </a: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16.2% за износ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13,2% за внос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Осъществяване на Проектите от общ интерес:</a:t>
                      </a:r>
                    </a:p>
                    <a:p>
                      <a:pPr marL="781035" marR="0" lvl="1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 22% свързаност</a:t>
                      </a:r>
                    </a:p>
                    <a:p>
                      <a:pPr marL="781035" marR="0" lvl="1" indent="-1714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Приоритет – север-юг</a:t>
                      </a:r>
                      <a:endParaRPr lang="en-US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477846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Интеграция на пазарите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Общи и конкретни цели за интеграция на пазара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Пазарни цени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Премахване</a:t>
                      </a: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препятствия пред </a:t>
                      </a:r>
                      <a:r>
                        <a:rPr lang="bg-BG" sz="9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презграничната</a:t>
                      </a: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търговия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Пълна либерализация на пазара на ел. енергия към 2025 г.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Обединяване със съседни пазари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Премахване на цени пренос и достъп за износ – 2019 г.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891585"/>
                  </a:ext>
                </a:extLst>
              </a:tr>
              <a:tr h="897255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Природен газ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Диверсификация на източниците и маршрутите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Въпрос предимно на енергийна сигурност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Либерализация на пазара – газова борса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Интерконектори</a:t>
                      </a: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IGB</a:t>
                      </a: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IBS</a:t>
                      </a: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IBR</a:t>
                      </a: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Разширение</a:t>
                      </a:r>
                      <a:r>
                        <a:rPr lang="bg-BG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газопреносната инфраструктура на територията на страната от турско-българска до българо-сръбска граница.</a:t>
                      </a:r>
                      <a:endParaRPr lang="bg-BG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LNG</a:t>
                      </a:r>
                      <a:endParaRPr lang="bg-BG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9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Проекти за търсене</a:t>
                      </a:r>
                      <a:r>
                        <a:rPr lang="bg-BG" sz="9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проучване на нефт и газ – Черно море</a:t>
                      </a:r>
                      <a:endParaRPr lang="bg-BG" sz="9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35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7345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Европейски и национални </a:t>
            </a:r>
            <a:r>
              <a:rPr lang="bg-BG" dirty="0" smtClean="0"/>
              <a:t>цели до 2030 г.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ВЕИ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 bwMode="gray">
          <a:xfrm>
            <a:off x="365695" y="2142207"/>
            <a:ext cx="2758680" cy="6172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050" dirty="0">
                <a:solidFill>
                  <a:schemeClr val="accent4"/>
                </a:solidFill>
              </a:rPr>
              <a:t>Общоевропейски цели</a:t>
            </a:r>
            <a:endParaRPr lang="en-US" sz="105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7092" y="2346942"/>
            <a:ext cx="676467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b="1" dirty="0">
                <a:solidFill>
                  <a:srgbClr val="313131"/>
                </a:solidFill>
              </a:rPr>
              <a:t>≥ 32%</a:t>
            </a:r>
            <a:endParaRPr lang="en-US" sz="1350" b="1" dirty="0">
              <a:solidFill>
                <a:srgbClr val="313131"/>
              </a:solidFill>
            </a:endParaRPr>
          </a:p>
        </p:txBody>
      </p:sp>
      <p:sp>
        <p:nvSpPr>
          <p:cNvPr id="7" name="Pentagon 6"/>
          <p:cNvSpPr/>
          <p:nvPr/>
        </p:nvSpPr>
        <p:spPr bwMode="gray">
          <a:xfrm>
            <a:off x="365695" y="3351882"/>
            <a:ext cx="2758680" cy="61722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050" dirty="0"/>
              <a:t>Препоръка към България на Европейската комисия 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3767092" y="3372886"/>
            <a:ext cx="5107167" cy="4796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b="1" dirty="0">
                <a:solidFill>
                  <a:srgbClr val="313131"/>
                </a:solidFill>
              </a:rPr>
              <a:t>≥ 27% общо</a:t>
            </a:r>
          </a:p>
          <a:p>
            <a:pPr>
              <a:spcBef>
                <a:spcPts val="450"/>
              </a:spcBef>
              <a:buSzPct val="100000"/>
            </a:pPr>
            <a:r>
              <a:rPr lang="bg-BG" sz="1350" b="1" dirty="0">
                <a:solidFill>
                  <a:srgbClr val="313131"/>
                </a:solidFill>
              </a:rPr>
              <a:t>Да се повиши амбициозността във всички сектори</a:t>
            </a:r>
            <a:endParaRPr lang="en-US" sz="1350" b="1" dirty="0">
              <a:solidFill>
                <a:srgbClr val="313131"/>
              </a:solidFill>
            </a:endParaRPr>
          </a:p>
        </p:txBody>
      </p:sp>
      <p:sp>
        <p:nvSpPr>
          <p:cNvPr id="9" name="Pentagon 8"/>
          <p:cNvSpPr/>
          <p:nvPr/>
        </p:nvSpPr>
        <p:spPr bwMode="gray">
          <a:xfrm>
            <a:off x="365695" y="4561557"/>
            <a:ext cx="2758680" cy="61722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050" dirty="0"/>
              <a:t>Модел </a:t>
            </a:r>
            <a:r>
              <a:rPr lang="bg-BG" sz="1050" dirty="0" err="1"/>
              <a:t>НПЕК</a:t>
            </a:r>
            <a:r>
              <a:rPr lang="bg-BG" sz="1050" dirty="0"/>
              <a:t> България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3767092" y="4789376"/>
            <a:ext cx="676467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b="1">
                <a:solidFill>
                  <a:srgbClr val="313131"/>
                </a:solidFill>
              </a:rPr>
              <a:t>≥ 27%</a:t>
            </a:r>
            <a:endParaRPr lang="en-US" sz="1350" b="1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355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think-cell Slide" r:id="rId27" imgW="395" imgH="394" progId="TCLayout.ActiveDocument.1">
                  <p:embed/>
                </p:oleObj>
              </mc:Choice>
              <mc:Fallback>
                <p:oleObj name="think-cell Slide" r:id="rId27" imgW="395" imgH="394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857250"/>
            <a:ext cx="119063" cy="119063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>
              <a:solidFill>
                <a:prstClr val="white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4"/>
            </p:custDataLst>
          </p:nvPr>
        </p:nvCxnSpPr>
        <p:spPr bwMode="auto">
          <a:xfrm flipV="1">
            <a:off x="352425" y="4724400"/>
            <a:ext cx="0" cy="381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5"/>
            </p:custDataLst>
          </p:nvPr>
        </p:nvCxnSpPr>
        <p:spPr bwMode="auto">
          <a:xfrm flipV="1">
            <a:off x="1949054" y="4724400"/>
            <a:ext cx="0" cy="381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 bwMode="auto">
          <a:xfrm flipV="1">
            <a:off x="8337947" y="4724400"/>
            <a:ext cx="0" cy="381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Chart 74"/>
          <p:cNvGraphicFramePr/>
          <p:nvPr>
            <p:custDataLst>
              <p:tags r:id="rId7"/>
            </p:custDataLst>
            <p:extLst/>
          </p:nvPr>
        </p:nvGraphicFramePr>
        <p:xfrm>
          <a:off x="290513" y="2519363"/>
          <a:ext cx="8109347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64" name="Text Placeholder 18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71449" y="4800601"/>
            <a:ext cx="36314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09CDB1F9-28C4-4E4D-BC1A-110C869344FA}" type="datetime'2''''''''''0''''''''''''''''''''''''''2''''0 '''''''''">
              <a:rPr lang="en-US" altLang="en-US" sz="900" b="1">
                <a:solidFill>
                  <a:prstClr val="black"/>
                </a:solidFill>
                <a:latin typeface="Verdana"/>
                <a:sym typeface="+mn-lt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2020 </a:t>
            </a:fld>
            <a:endParaRPr lang="en-US" sz="900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9" name="Text Placeholder 18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156972" y="4800601"/>
            <a:ext cx="36314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6A742F25-9DAF-4A8B-B29F-CEF51185E1D7}" type="datetime'''''''''''''''''''''''''2''0''''''''3''''0'''' '''''''''''''">
              <a:rPr lang="en-US" altLang="en-US" sz="900" b="1">
                <a:solidFill>
                  <a:prstClr val="black"/>
                </a:solidFill>
                <a:latin typeface="Verdana"/>
                <a:sym typeface="+mn-lt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2030 </a:t>
            </a:fld>
            <a:endParaRPr lang="en-US" sz="900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5" name="Text Placeholder 18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768078" y="4800601"/>
            <a:ext cx="36314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19EE4AAE-A118-4D4C-B314-9972B4007303}" type="datetime'''''''''''''20''''''''''''''''''''''2''''''2'''''''''' '''''">
              <a:rPr lang="en-US" altLang="en-US" sz="900" b="1">
                <a:solidFill>
                  <a:prstClr val="black"/>
                </a:solidFill>
                <a:latin typeface="Verdana"/>
                <a:sym typeface="+mn-lt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2022 </a:t>
            </a:fld>
            <a:endParaRPr lang="en-US" sz="900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8" name="Text Placeholder 18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7385" y="3334942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ct val="0"/>
              </a:spcBef>
              <a:spcAft>
                <a:spcPct val="0"/>
              </a:spcAft>
              <a:defRPr/>
            </a:pPr>
            <a:fld id="{506536B7-A1F3-4B30-BCA5-A07DD2B88CEE}" type="datetime'19''''''''''''.''''''''5''''''''''6''''''''%'''''''''''''''">
              <a:rPr lang="en-US" altLang="en-US" sz="900">
                <a:solidFill>
                  <a:prstClr val="black"/>
                </a:solidFill>
                <a:latin typeface="Verdana"/>
              </a:rPr>
              <a:pPr defTabSz="914378">
                <a:spcBef>
                  <a:spcPct val="0"/>
                </a:spcBef>
                <a:spcAft>
                  <a:spcPct val="0"/>
                </a:spcAft>
                <a:defRPr/>
              </a:pPr>
              <a:t>19.56%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38" name="Text Placeholder 18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695950" y="2718198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4BF17DC1-FF95-4F03-A916-3E65A5A0ABA2}" type="datetime'2''5''''.''''''''''''''''0''''''''''''''8''''''''''''''%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25.08%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36" name="Text Placeholder 18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702594" y="3174207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D423D8BC-F8AE-4F05-BBB7-DC4AF9FC4EEE}" type="datetime'''''''''2''''1.2''''''''5%''''''''''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21.25%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4" name="Text Placeholder 18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81000" y="4083844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560986A4-5BDB-48F6-8142-3285F155887D}" type="datetime'''''''''''16''.00%'''''''''">
              <a:rPr lang="en-US" altLang="en-US" sz="900">
                <a:solidFill>
                  <a:prstClr val="black"/>
                </a:solidFill>
                <a:latin typeface="Verdana"/>
                <a:sym typeface="+mn-lt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16.00%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41" name="Text Placeholder 18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702594" y="3848101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9208F2F2-BB43-4F38-BC64-35940B72E006}" type="datetime'17''.9''''''''8''''''''%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17.98%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9" name="Text Placeholder 18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099323" y="2870598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7570C7DA-868F-4D56-8377-741839E11C07}" type="datetime'''''''''''2''3''''.''''''''''''''''8''0''''%''''''''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23.80%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43" name="Text Placeholder 18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099323" y="3520679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63CD6C18-636F-4EBB-A34F-C58514CF9305}" type="datetime'''''''''''''''''''''''''''2''''0.''''7''3''''%''''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20.73%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45" name="Text Placeholder 18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695950" y="3232548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D62929FE-753F-4690-AC72-0E6B2520BA88}" type="datetime'2''''3''''''''''''''''''''''.1''''''''''''''''5''''''%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23.15%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30" name="Text Placeholder 18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012907" y="2449117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ct val="0"/>
              </a:spcBef>
              <a:spcAft>
                <a:spcPct val="0"/>
              </a:spcAft>
              <a:defRPr/>
            </a:pPr>
            <a:fld id="{62A2F4E1-E541-478D-B6AB-26680738C435}" type="datetime'''27''''''''.''''''''''0''''0%'">
              <a:rPr lang="en-US" altLang="en-US" sz="900">
                <a:solidFill>
                  <a:prstClr val="black"/>
                </a:solidFill>
                <a:latin typeface="Verdana"/>
              </a:rPr>
              <a:pPr defTabSz="914378">
                <a:spcBef>
                  <a:spcPct val="0"/>
                </a:spcBef>
                <a:spcAft>
                  <a:spcPct val="0"/>
                </a:spcAft>
                <a:defRPr/>
              </a:pPr>
              <a:t>27.00%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cxnSp>
        <p:nvCxnSpPr>
          <p:cNvPr id="2" name="Straight Connector 1"/>
          <p:cNvCxnSpPr/>
          <p:nvPr>
            <p:custDataLst>
              <p:tags r:id="rId20"/>
            </p:custDataLst>
          </p:nvPr>
        </p:nvCxnSpPr>
        <p:spPr bwMode="gray">
          <a:xfrm>
            <a:off x="413148" y="5155406"/>
            <a:ext cx="192881" cy="0"/>
          </a:xfrm>
          <a:prstGeom prst="line">
            <a:avLst/>
          </a:prstGeom>
          <a:ln w="28575" cap="rnd" cmpd="sng" algn="ctr">
            <a:solidFill>
              <a:srgbClr val="9DD4C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21"/>
            </p:custDataLst>
          </p:nvPr>
        </p:nvCxnSpPr>
        <p:spPr bwMode="grayWhite">
          <a:xfrm>
            <a:off x="5512458" y="5155406"/>
            <a:ext cx="192881" cy="0"/>
          </a:xfrm>
          <a:prstGeom prst="line">
            <a:avLst/>
          </a:prstGeom>
          <a:ln w="2857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>
            <p:custDataLst>
              <p:tags r:id="rId22"/>
            </p:custDataLst>
          </p:nvPr>
        </p:nvSpPr>
        <p:spPr bwMode="auto">
          <a:xfrm>
            <a:off x="481013" y="5126831"/>
            <a:ext cx="57150" cy="57150"/>
          </a:xfrm>
          <a:prstGeom prst="ellipse">
            <a:avLst/>
          </a:prstGeom>
          <a:solidFill>
            <a:srgbClr val="9DD4CF"/>
          </a:solidFill>
          <a:ln w="9525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>
              <a:lnSpc>
                <a:spcPct val="106000"/>
              </a:lnSpc>
              <a:defRPr/>
            </a:pPr>
            <a:endParaRPr lang="en-US" sz="1200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7" name="Isosceles Triangle 6"/>
          <p:cNvSpPr/>
          <p:nvPr>
            <p:custDataLst>
              <p:tags r:id="rId23"/>
            </p:custDataLst>
          </p:nvPr>
        </p:nvSpPr>
        <p:spPr bwMode="auto">
          <a:xfrm>
            <a:off x="5580323" y="5126831"/>
            <a:ext cx="57150" cy="57150"/>
          </a:xfrm>
          <a:prstGeom prst="triangle">
            <a:avLst/>
          </a:prstGeom>
          <a:solidFill>
            <a:srgbClr val="86BC25"/>
          </a:solidFill>
          <a:ln w="9525" algn="ctr">
            <a:solidFill>
              <a:srgbClr val="86BC25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>
              <a:lnSpc>
                <a:spcPct val="106000"/>
              </a:lnSpc>
              <a:defRPr/>
            </a:pPr>
            <a:endParaRPr lang="en-US" sz="1200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2" name="Text Placeholder 18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60798" y="5092304"/>
            <a:ext cx="151328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900" dirty="0">
                <a:solidFill>
                  <a:prstClr val="black"/>
                </a:solidFill>
                <a:latin typeface="Verdana"/>
                <a:sym typeface="+mn-lt"/>
              </a:rPr>
              <a:t>Дял на енергията от ВИ в брутното крайно потребление на енергия</a:t>
            </a:r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91" name="Text Placeholder 18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760107" y="5092304"/>
            <a:ext cx="151447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900" dirty="0">
                <a:solidFill>
                  <a:prstClr val="black"/>
                </a:solidFill>
                <a:latin typeface="Verdana"/>
                <a:sym typeface="+mn-lt"/>
              </a:rPr>
              <a:t>Общо дял </a:t>
            </a:r>
            <a:r>
              <a:rPr lang="bg-BG" altLang="en-US" sz="900" dirty="0" err="1">
                <a:solidFill>
                  <a:prstClr val="black"/>
                </a:solidFill>
                <a:latin typeface="Verdana"/>
                <a:sym typeface="+mn-lt"/>
              </a:rPr>
              <a:t>ВЕИ</a:t>
            </a:r>
            <a:r>
              <a:rPr lang="bg-BG" altLang="en-US" sz="900" dirty="0">
                <a:solidFill>
                  <a:prstClr val="black"/>
                </a:solidFill>
                <a:latin typeface="Verdana"/>
                <a:sym typeface="+mn-lt"/>
              </a:rPr>
              <a:t> – Изискване на ЕК</a:t>
            </a:r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7260" y="4800397"/>
            <a:ext cx="3970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>
              <a:spcBef>
                <a:spcPts val="450"/>
              </a:spcBef>
              <a:buSzPct val="100000"/>
              <a:defRPr/>
            </a:pPr>
            <a:r>
              <a:rPr lang="en-US" sz="900" b="1" dirty="0">
                <a:solidFill>
                  <a:srgbClr val="313131"/>
                </a:solidFill>
                <a:latin typeface="Verdana"/>
              </a:rPr>
              <a:t>2025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743888" y="4800397"/>
            <a:ext cx="3970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>
              <a:spcBef>
                <a:spcPts val="450"/>
              </a:spcBef>
              <a:buSzPct val="100000"/>
              <a:defRPr/>
            </a:pPr>
            <a:r>
              <a:rPr lang="en-US" sz="900" b="1" dirty="0">
                <a:solidFill>
                  <a:srgbClr val="313131"/>
                </a:solidFill>
                <a:latin typeface="Verdana"/>
              </a:rPr>
              <a:t>2027</a:t>
            </a:r>
          </a:p>
        </p:txBody>
      </p:sp>
      <p:sp>
        <p:nvSpPr>
          <p:cNvPr id="32" name="Title 2"/>
          <p:cNvSpPr>
            <a:spLocks noGrp="1"/>
          </p:cNvSpPr>
          <p:nvPr>
            <p:ph type="title"/>
          </p:nvPr>
        </p:nvSpPr>
        <p:spPr>
          <a:xfrm>
            <a:off x="352425" y="851944"/>
            <a:ext cx="8391525" cy="250576"/>
          </a:xfrm>
        </p:spPr>
        <p:txBody>
          <a:bodyPr/>
          <a:lstStyle/>
          <a:p>
            <a:pPr lvl="0">
              <a:spcAft>
                <a:spcPct val="0"/>
              </a:spcAft>
              <a:defRPr/>
            </a:pPr>
            <a:r>
              <a:rPr lang="bg-BG" altLang="en-US" dirty="0">
                <a:solidFill>
                  <a:prstClr val="black"/>
                </a:solidFill>
                <a:sym typeface="+mn-lt"/>
              </a:rPr>
              <a:t>Дял на енергията от ВИ в брутното крайно потребление на </a:t>
            </a:r>
            <a:r>
              <a:rPr lang="bg-BG" altLang="en-US" dirty="0" smtClean="0">
                <a:solidFill>
                  <a:prstClr val="black"/>
                </a:solidFill>
                <a:sym typeface="+mn-lt"/>
              </a:rPr>
              <a:t>енергия (%)</a:t>
            </a:r>
            <a:endParaRPr lang="en-US" dirty="0">
              <a:solidFill>
                <a:srgbClr val="FF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422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" name="think-cell Slide" r:id="rId36" imgW="395" imgH="394" progId="TCLayout.ActiveDocument.1">
                  <p:embed/>
                </p:oleObj>
              </mc:Choice>
              <mc:Fallback>
                <p:oleObj name="think-cell Slide" r:id="rId36" imgW="395" imgH="394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857250"/>
            <a:ext cx="119063" cy="119063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prstClr val="white"/>
              </a:solidFill>
              <a:latin typeface="Verdana"/>
              <a:sym typeface="+mn-lt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4"/>
            </p:custDataLst>
          </p:nvPr>
        </p:nvCxnSpPr>
        <p:spPr bwMode="auto">
          <a:xfrm flipV="1">
            <a:off x="352425" y="4645819"/>
            <a:ext cx="0" cy="381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5"/>
            </p:custDataLst>
          </p:nvPr>
        </p:nvCxnSpPr>
        <p:spPr bwMode="auto">
          <a:xfrm flipV="1">
            <a:off x="1949054" y="4645819"/>
            <a:ext cx="0" cy="381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6"/>
            </p:custDataLst>
          </p:nvPr>
        </p:nvCxnSpPr>
        <p:spPr bwMode="auto">
          <a:xfrm flipV="1">
            <a:off x="8337947" y="4645819"/>
            <a:ext cx="0" cy="381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Chart 79"/>
          <p:cNvGraphicFramePr/>
          <p:nvPr>
            <p:custDataLst>
              <p:tags r:id="rId7"/>
            </p:custDataLst>
            <p:extLst/>
          </p:nvPr>
        </p:nvGraphicFramePr>
        <p:xfrm>
          <a:off x="290513" y="2440781"/>
          <a:ext cx="8109347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56" name="Text Placeholder 18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768079" y="4722019"/>
            <a:ext cx="36314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FB1F62CC-BCA3-4D74-9709-34EB47A4477B}" type="datetime'2''''''''''0''''''''''''''2''2'''''''''''''''' '">
              <a:rPr lang="en-US" altLang="en-US" sz="900" b="1">
                <a:solidFill>
                  <a:prstClr val="black"/>
                </a:solidFill>
                <a:latin typeface="Verdana"/>
                <a:sym typeface="+mn-lt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2022 </a:t>
            </a:fld>
            <a:endParaRPr lang="en-US" sz="900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0" name="Text Placeholder 18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156972" y="4722019"/>
            <a:ext cx="36314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419961C0-448A-45F4-BA81-A19BB1437C6D}" type="datetime'2''''''''''''''''''''0''''''''''''''30'''''''''''''' '''''">
              <a:rPr lang="en-US" altLang="en-US" sz="900" b="1">
                <a:solidFill>
                  <a:prstClr val="black"/>
                </a:solidFill>
                <a:latin typeface="Verdana"/>
                <a:sym typeface="+mn-lt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2030 </a:t>
            </a:fld>
            <a:endParaRPr lang="en-US" sz="900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55" name="Text Placeholder 18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71450" y="4722019"/>
            <a:ext cx="36314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5C4C0B20-3085-4CF3-9B09-49C1E24CC8B5}" type="datetime'''''''''''''202''''''''0'''''' '''''''''''''''">
              <a:rPr lang="en-US" altLang="en-US" sz="900" b="1">
                <a:solidFill>
                  <a:prstClr val="black"/>
                </a:solidFill>
                <a:latin typeface="Verdana"/>
                <a:sym typeface="+mn-lt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2020 </a:t>
            </a:fld>
            <a:endParaRPr lang="en-US" sz="900" b="1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81000" y="4011217"/>
            <a:ext cx="42029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52DBBE12-1B86-4446-BFA9-125AE4C33F56}" type="datetime'''''''''''''''''''''''''9''.''8''''8%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9.88%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8" name="Text Placeholder 18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81000" y="3098007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98AEBAFD-8B5F-435B-B322-75A4B73FFA00}" type="datetime'3''1''''''''.''''''''''''''''''20''''''''''%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31.20%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70" name="Text Placeholder 18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702594" y="3604023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6B09A680-6562-412B-8E3A-7C533FEE7CF4}" type="datetime'''''''''''''''''''''''''1''''''''9.''''''''3''''''8''''%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19.38%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9" name="Text Placeholder 18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099323" y="2559844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83AC09FC-8D30-4BF3-ABF2-DC9FFD609ACB}" type="datetime'4''''''''''''''''''''''''''3''''.''7''''''5''''''%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43.75%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81000" y="3619501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948956A8-17AB-4CBD-AC9A-6BAFA4C22357}" type="datetime'''1''9''.''''''''0''''''''''''''4''''''''''''''''''''''''%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19.04%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6" name="Text Placeholder 18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702594" y="2882504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F8DF07F7-D0BC-492F-8B5B-1A5E001E6799}" type="datetime'''''''3''''''''6.''''''''''''''''''2''''''''''''''''''''''2%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36.22%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68" name="Text Placeholder 18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739504" y="4011217"/>
            <a:ext cx="42029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253A07B1-C5F3-46CA-A605-F3F06671B4D5}" type="datetime'9''''''''''.''''8''''''''''''''''''8''''''''''''%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9.88%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5" name="Text Placeholder 18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099323" y="3582592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4D65FA00-7BB3-4A1A-B731-2E51D5DF3CFB}" type="datetime'''''''''1''''''''''''9''.''''''8''''''8''''''''''''''''%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19.88%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77" name="Text Placeholder 18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695950" y="3936207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EA874874-62F1-4A70-900F-A34CD9DBE524}" type="datetime'''''''''''''''''1''''''''1.''6''''''''''5''''''''''''%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11.65%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1" name="Text Placeholder 18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136231" y="4012407"/>
            <a:ext cx="420291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A8CC3794-5251-4A1D-812C-0F6612B2883C}" type="datetime'''''9''.''''''''''''''''''''8''''7%''''''''''''''''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9.87%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73" name="Text Placeholder 18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695950" y="2468167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EEA16F26-E310-44EB-9896-161B22CDF1AF}" type="datetime'4''''''''''''''''''''5.''''''''''''''''89%''''''''''''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45.89%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75" name="Text Placeholder 18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695950" y="3468292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EF2566DF-DC9D-4DB9-B7A9-7A97607AAE1B}" type="datetime'''''''''''''2''''''2''''''''''''.55''''''''''''%''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22.55%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30" name="Text Placeholder 18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091488" y="2331244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01F8C2D1-85AA-4B4D-A187-959DCA3DB9C6}" type="datetime'''''''''4''9''''.09''''''''''''''''''%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49.09%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16" name="Text Placeholder 18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091488" y="3581401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numCol="1" spcCol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EB9BB422-1BDD-411E-8EF4-34C6BFDAEB96}" type="datetime'''''2''''''6''''''''.''''55''''''%''''''''''''''''''''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26.55%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2" name="Text Placeholder 18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091488" y="3820717"/>
            <a:ext cx="49291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9050" tIns="0" rIns="19050" bIns="0" numCol="1" spcCol="0" rtlCol="0" anchor="b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ct val="0"/>
              </a:spcBef>
              <a:spcAft>
                <a:spcPct val="0"/>
              </a:spcAft>
              <a:defRPr/>
            </a:pPr>
            <a:fld id="{2992A766-25E6-4E9A-B156-D5D76E807FB5}" type="datetime'''''''1''''''''''4''''.''''''''''''''''''''''''''3''2''%'''''">
              <a:rPr lang="en-US" altLang="en-US" sz="900">
                <a:solidFill>
                  <a:prstClr val="black"/>
                </a:solidFill>
                <a:latin typeface="Verdana"/>
              </a:rPr>
              <a:pPr algn="ctr" defTabSz="914378">
                <a:spcBef>
                  <a:spcPct val="0"/>
                </a:spcBef>
                <a:spcAft>
                  <a:spcPct val="0"/>
                </a:spcAft>
                <a:defRPr/>
              </a:pPr>
              <a:t>14.32%</a:t>
            </a:fld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cxnSp>
        <p:nvCxnSpPr>
          <p:cNvPr id="2" name="Straight Connector 1"/>
          <p:cNvCxnSpPr/>
          <p:nvPr>
            <p:custDataLst>
              <p:tags r:id="rId26"/>
            </p:custDataLst>
          </p:nvPr>
        </p:nvCxnSpPr>
        <p:spPr bwMode="gray">
          <a:xfrm>
            <a:off x="413148" y="5175334"/>
            <a:ext cx="192881" cy="0"/>
          </a:xfrm>
          <a:prstGeom prst="line">
            <a:avLst/>
          </a:prstGeom>
          <a:ln w="28575" cap="rnd" cmpd="sng" algn="ctr">
            <a:solidFill>
              <a:srgbClr val="9DD4C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27"/>
            </p:custDataLst>
          </p:nvPr>
        </p:nvCxnSpPr>
        <p:spPr bwMode="gray">
          <a:xfrm>
            <a:off x="4327312" y="5175334"/>
            <a:ext cx="192881" cy="0"/>
          </a:xfrm>
          <a:prstGeom prst="line">
            <a:avLst/>
          </a:prstGeom>
          <a:ln w="28575" cap="rnd" cmpd="sng" algn="ctr">
            <a:solidFill>
              <a:srgbClr val="00ABA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28"/>
            </p:custDataLst>
          </p:nvPr>
        </p:nvCxnSpPr>
        <p:spPr bwMode="gray">
          <a:xfrm>
            <a:off x="6828358" y="5175334"/>
            <a:ext cx="192881" cy="0"/>
          </a:xfrm>
          <a:prstGeom prst="line">
            <a:avLst/>
          </a:prstGeom>
          <a:ln w="28575" cap="rnd" cmpd="sng" algn="ctr">
            <a:solidFill>
              <a:srgbClr val="0076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>
            <p:custDataLst>
              <p:tags r:id="rId29"/>
            </p:custDataLst>
          </p:nvPr>
        </p:nvSpPr>
        <p:spPr bwMode="auto">
          <a:xfrm>
            <a:off x="481013" y="5138738"/>
            <a:ext cx="57150" cy="57150"/>
          </a:xfrm>
          <a:prstGeom prst="ellipse">
            <a:avLst/>
          </a:prstGeom>
          <a:solidFill>
            <a:srgbClr val="9DD4CF"/>
          </a:solidFill>
          <a:ln w="9525" algn="ctr">
            <a:solidFill>
              <a:srgbClr val="9DD4CF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>
              <a:lnSpc>
                <a:spcPct val="106000"/>
              </a:lnSpc>
              <a:defRPr/>
            </a:pPr>
            <a:endParaRPr lang="en-US" sz="1200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7" name="Oval 6"/>
          <p:cNvSpPr/>
          <p:nvPr>
            <p:custDataLst>
              <p:tags r:id="rId30"/>
            </p:custDataLst>
          </p:nvPr>
        </p:nvSpPr>
        <p:spPr bwMode="auto">
          <a:xfrm>
            <a:off x="4395177" y="5138738"/>
            <a:ext cx="57150" cy="57150"/>
          </a:xfrm>
          <a:prstGeom prst="ellipse">
            <a:avLst/>
          </a:prstGeom>
          <a:solidFill>
            <a:srgbClr val="00ABAB"/>
          </a:solidFill>
          <a:ln w="9525" algn="ctr">
            <a:solidFill>
              <a:srgbClr val="00ABAB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>
              <a:lnSpc>
                <a:spcPct val="106000"/>
              </a:lnSpc>
              <a:defRPr/>
            </a:pPr>
            <a:endParaRPr lang="en-US" sz="1200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Oval 8"/>
          <p:cNvSpPr/>
          <p:nvPr>
            <p:custDataLst>
              <p:tags r:id="rId31"/>
            </p:custDataLst>
          </p:nvPr>
        </p:nvSpPr>
        <p:spPr bwMode="auto">
          <a:xfrm>
            <a:off x="6896222" y="5138738"/>
            <a:ext cx="57150" cy="57150"/>
          </a:xfrm>
          <a:prstGeom prst="ellipse">
            <a:avLst/>
          </a:prstGeom>
          <a:solidFill>
            <a:srgbClr val="007680"/>
          </a:solidFill>
          <a:ln w="9525" algn="ctr">
            <a:solidFill>
              <a:srgbClr val="007680"/>
            </a:solidFill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914378">
              <a:lnSpc>
                <a:spcPct val="106000"/>
              </a:lnSpc>
              <a:defRPr/>
            </a:pPr>
            <a:endParaRPr lang="en-US" sz="1200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4" name="Text Placeholder 18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60797" y="5104210"/>
            <a:ext cx="118110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900" dirty="0">
                <a:solidFill>
                  <a:prstClr val="black"/>
                </a:solidFill>
                <a:latin typeface="Verdana"/>
                <a:sym typeface="+mn-lt"/>
              </a:rPr>
              <a:t>Топлинна енергия и енергия за охлаждане</a:t>
            </a:r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25" name="Text Placeholder 18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574961" y="5104210"/>
            <a:ext cx="60007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900" dirty="0">
                <a:solidFill>
                  <a:prstClr val="black"/>
                </a:solidFill>
                <a:latin typeface="Verdana"/>
                <a:sym typeface="+mn-lt"/>
              </a:rPr>
              <a:t>Електрическа енергия</a:t>
            </a:r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31" name="Text Placeholder 18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076007" y="5104210"/>
            <a:ext cx="54173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5194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5188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0382" indent="-235194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900" dirty="0">
                <a:solidFill>
                  <a:prstClr val="black"/>
                </a:solidFill>
                <a:latin typeface="Verdana"/>
                <a:sym typeface="+mn-lt"/>
              </a:rPr>
              <a:t>Транспорт</a:t>
            </a:r>
            <a:endParaRPr lang="en-US" sz="900" dirty="0">
              <a:solidFill>
                <a:prstClr val="black"/>
              </a:solidFill>
              <a:latin typeface="Verdan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46664" y="4681164"/>
            <a:ext cx="3970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>
              <a:spcBef>
                <a:spcPts val="450"/>
              </a:spcBef>
              <a:buSzPct val="100000"/>
              <a:defRPr/>
            </a:pPr>
            <a:r>
              <a:rPr lang="en-US" sz="900" b="1" dirty="0">
                <a:solidFill>
                  <a:srgbClr val="313131"/>
                </a:solidFill>
                <a:latin typeface="Verdana"/>
              </a:rPr>
              <a:t>2025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43293" y="4681164"/>
            <a:ext cx="3970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8">
              <a:spcBef>
                <a:spcPts val="450"/>
              </a:spcBef>
              <a:buSzPct val="100000"/>
              <a:defRPr/>
            </a:pPr>
            <a:r>
              <a:rPr lang="en-US" sz="900" b="1" dirty="0">
                <a:solidFill>
                  <a:srgbClr val="313131"/>
                </a:solidFill>
                <a:latin typeface="Verdana"/>
              </a:rPr>
              <a:t>2027</a:t>
            </a:r>
          </a:p>
        </p:txBody>
      </p:sp>
      <p:sp>
        <p:nvSpPr>
          <p:cNvPr id="39" name="Title 2"/>
          <p:cNvSpPr>
            <a:spLocks noGrp="1"/>
          </p:cNvSpPr>
          <p:nvPr>
            <p:ph type="title"/>
          </p:nvPr>
        </p:nvSpPr>
        <p:spPr>
          <a:xfrm>
            <a:off x="376238" y="1095375"/>
            <a:ext cx="8391525" cy="250576"/>
          </a:xfrm>
        </p:spPr>
        <p:txBody>
          <a:bodyPr/>
          <a:lstStyle/>
          <a:p>
            <a:r>
              <a:rPr lang="bg-BG" dirty="0"/>
              <a:t>Секторни цели за енергия от 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02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noProof="0" dirty="0" smtClean="0">
                <a:solidFill>
                  <a:schemeClr val="accent4"/>
                </a:solidFill>
              </a:rPr>
              <a:t>ВИ – Транспорт </a:t>
            </a:r>
            <a:endParaRPr lang="en-US" noProof="0" dirty="0">
              <a:solidFill>
                <a:schemeClr val="accent4"/>
              </a:solidFill>
            </a:endParaRPr>
          </a:p>
          <a:p>
            <a:pPr lvl="3"/>
            <a:r>
              <a:rPr lang="bg-BG" noProof="0" dirty="0" smtClean="0"/>
              <a:t>Увеличаване на дела обществен електрически транспорт</a:t>
            </a:r>
          </a:p>
          <a:p>
            <a:pPr lvl="3"/>
            <a:r>
              <a:rPr lang="bg-BG" noProof="0" dirty="0" smtClean="0"/>
              <a:t>Електрически автомобили – над 66000 нови </a:t>
            </a:r>
            <a:r>
              <a:rPr lang="en-US" noProof="0" dirty="0" smtClean="0"/>
              <a:t>EV </a:t>
            </a:r>
            <a:r>
              <a:rPr lang="bg-BG" dirty="0" smtClean="0"/>
              <a:t>до 2030 г.</a:t>
            </a:r>
          </a:p>
          <a:p>
            <a:pPr lvl="3"/>
            <a:r>
              <a:rPr lang="bg-BG" dirty="0" smtClean="0"/>
              <a:t>Общински мерки:</a:t>
            </a:r>
          </a:p>
          <a:p>
            <a:pPr lvl="4"/>
            <a:r>
              <a:rPr lang="bg-BG" dirty="0" err="1" smtClean="0"/>
              <a:t>Електромобили</a:t>
            </a:r>
            <a:endParaRPr lang="bg-BG" dirty="0"/>
          </a:p>
          <a:p>
            <a:pPr lvl="4"/>
            <a:r>
              <a:rPr lang="bg-BG" dirty="0" smtClean="0"/>
              <a:t>Публичен транспорт</a:t>
            </a:r>
          </a:p>
          <a:p>
            <a:pPr lvl="3"/>
            <a:r>
              <a:rPr lang="bg-BG" dirty="0" smtClean="0"/>
              <a:t>Ново поколение </a:t>
            </a:r>
            <a:r>
              <a:rPr lang="bg-BG" dirty="0" err="1" smtClean="0"/>
              <a:t>биогорива</a:t>
            </a:r>
            <a:r>
              <a:rPr lang="bg-BG" dirty="0" smtClean="0"/>
              <a:t> – след 2025 г.</a:t>
            </a:r>
          </a:p>
          <a:p>
            <a:pPr lvl="3"/>
            <a:r>
              <a:rPr lang="bg-BG" dirty="0" smtClean="0"/>
              <a:t>Водород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noProof="0" dirty="0" smtClean="0">
                <a:solidFill>
                  <a:schemeClr val="accent4"/>
                </a:solidFill>
              </a:rPr>
              <a:t>ВИ – Електрическа енергия</a:t>
            </a:r>
            <a:endParaRPr lang="en-US" noProof="0" dirty="0">
              <a:solidFill>
                <a:schemeClr val="accent4"/>
              </a:solidFill>
            </a:endParaRPr>
          </a:p>
          <a:p>
            <a:pPr marL="128588" lvl="2" indent="-128588">
              <a:buFont typeface="Arial" panose="020B0604020202020204" pitchFamily="34" charset="0"/>
              <a:buChar char="•"/>
            </a:pPr>
            <a:r>
              <a:rPr lang="bg-BG" dirty="0" smtClean="0"/>
              <a:t>Съществуващи мерки</a:t>
            </a:r>
          </a:p>
          <a:p>
            <a:pPr marL="128588" lvl="2" indent="-128588">
              <a:buFont typeface="Arial" panose="020B0604020202020204" pitchFamily="34" charset="0"/>
              <a:buChar char="•"/>
            </a:pPr>
            <a:r>
              <a:rPr lang="bg-BG" noProof="0" dirty="0" smtClean="0"/>
              <a:t>Пазарен принцип за нови проекти</a:t>
            </a:r>
          </a:p>
          <a:p>
            <a:pPr marL="128588" lvl="2" indent="-128588">
              <a:buFont typeface="Arial" panose="020B0604020202020204" pitchFamily="34" charset="0"/>
              <a:buChar char="•"/>
            </a:pPr>
            <a:r>
              <a:rPr lang="bg-BG" dirty="0" smtClean="0"/>
              <a:t>Търгове след 2025 г. при нужда</a:t>
            </a:r>
          </a:p>
          <a:p>
            <a:pPr marL="128588" lvl="2" indent="-128588">
              <a:buFont typeface="Arial" panose="020B0604020202020204" pitchFamily="34" charset="0"/>
              <a:buChar char="•"/>
            </a:pPr>
            <a:r>
              <a:rPr lang="bg-BG" noProof="0" dirty="0" smtClean="0"/>
              <a:t>Национален план за енергия от горска биомаса – 2018 – 2027 г. (</a:t>
            </a:r>
            <a:r>
              <a:rPr lang="en-US" noProof="0" dirty="0" err="1" smtClean="0"/>
              <a:t>BIO4ECO</a:t>
            </a:r>
            <a:r>
              <a:rPr lang="en-US" noProof="0" dirty="0" smtClean="0"/>
              <a:t>)</a:t>
            </a:r>
          </a:p>
          <a:p>
            <a:pPr marL="128588" lvl="2" indent="-128588">
              <a:buFont typeface="Arial" panose="020B0604020202020204" pitchFamily="34" charset="0"/>
              <a:buChar char="•"/>
            </a:pPr>
            <a:r>
              <a:rPr lang="en-US" dirty="0" smtClean="0"/>
              <a:t>One-stop shop </a:t>
            </a:r>
            <a:r>
              <a:rPr lang="bg-BG" dirty="0" smtClean="0"/>
              <a:t>за нови ВИ проекти</a:t>
            </a:r>
          </a:p>
          <a:p>
            <a:pPr marL="128588" lvl="2" indent="-128588">
              <a:buFont typeface="Arial" panose="020B0604020202020204" pitchFamily="34" charset="0"/>
              <a:buChar char="•"/>
            </a:pPr>
            <a:r>
              <a:rPr lang="bg-BG" noProof="0" dirty="0" smtClean="0"/>
              <a:t>Енергийни общности</a:t>
            </a:r>
          </a:p>
          <a:p>
            <a:pPr marL="128588" lvl="2" indent="-128588">
              <a:buFont typeface="Arial" panose="020B0604020202020204" pitchFamily="34" charset="0"/>
              <a:buChar char="•"/>
            </a:pPr>
            <a:r>
              <a:rPr lang="bg-BG" dirty="0" smtClean="0"/>
              <a:t>Стимулиране на производството на енергия за собствено потребление</a:t>
            </a:r>
          </a:p>
          <a:p>
            <a:pPr marL="128588" lvl="2" indent="-128588">
              <a:buFont typeface="Arial" panose="020B0604020202020204" pitchFamily="34" charset="0"/>
              <a:buChar char="•"/>
            </a:pPr>
            <a:r>
              <a:rPr lang="bg-BG" dirty="0" smtClean="0"/>
              <a:t>Използване на водород за съхранение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6069806" y="1851441"/>
            <a:ext cx="2721769" cy="3385976"/>
          </a:xfrm>
        </p:spPr>
        <p:txBody>
          <a:bodyPr/>
          <a:lstStyle/>
          <a:p>
            <a:r>
              <a:rPr lang="bg-BG" dirty="0" smtClean="0">
                <a:solidFill>
                  <a:schemeClr val="accent4"/>
                </a:solidFill>
              </a:rPr>
              <a:t>ВИ – топлинна енергия и енергия за охлаждане</a:t>
            </a:r>
            <a:endParaRPr lang="en-US" noProof="0" dirty="0">
              <a:solidFill>
                <a:schemeClr val="accent4"/>
              </a:solidFill>
            </a:endParaRPr>
          </a:p>
          <a:p>
            <a:pPr lvl="3"/>
            <a:r>
              <a:rPr lang="bg-BG" noProof="0" dirty="0" smtClean="0"/>
              <a:t>Биомаса в съществуващи и нови топлоцентрали при спазване на критериите за устойчивост</a:t>
            </a:r>
          </a:p>
          <a:p>
            <a:pPr lvl="3"/>
            <a:r>
              <a:rPr lang="bg-BG" dirty="0" smtClean="0"/>
              <a:t>Насърчаване използването на биомаса в домакинствата</a:t>
            </a:r>
          </a:p>
          <a:p>
            <a:pPr lvl="3"/>
            <a:r>
              <a:rPr lang="bg-BG" dirty="0"/>
              <a:t>Стимулиране на производството на енергия за собствено потребление</a:t>
            </a:r>
            <a:endParaRPr lang="en-US" dirty="0"/>
          </a:p>
          <a:p>
            <a:pPr lvl="3"/>
            <a:r>
              <a:rPr lang="bg-BG" dirty="0" smtClean="0"/>
              <a:t>Изискване на използване на енергия от ВИ в сгради – законодателни и финансови мерки</a:t>
            </a:r>
          </a:p>
          <a:p>
            <a:pPr lvl="3"/>
            <a:r>
              <a:rPr lang="bg-BG" dirty="0" smtClean="0"/>
              <a:t>Насърчаване на геотермална и слънчева енергия за отопление и охлаждане</a:t>
            </a:r>
          </a:p>
          <a:p>
            <a:pPr lvl="3"/>
            <a:r>
              <a:rPr lang="bg-BG" dirty="0" smtClean="0"/>
              <a:t>Насърчаване на високоефективни </a:t>
            </a:r>
            <a:r>
              <a:rPr lang="bg-BG" dirty="0" err="1" smtClean="0"/>
              <a:t>термопомпени</a:t>
            </a:r>
            <a:r>
              <a:rPr lang="bg-BG" dirty="0" smtClean="0"/>
              <a:t> инсталации</a:t>
            </a:r>
          </a:p>
          <a:p>
            <a:pPr lvl="3"/>
            <a:r>
              <a:rPr lang="bg-BG" dirty="0" smtClean="0"/>
              <a:t>Изготвяне на оценка за потенциала на енергия от ВИ и оползотворяване на отпадна топлина и студ</a:t>
            </a:r>
          </a:p>
          <a:p>
            <a:pPr lvl="3"/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noProof="0" dirty="0" smtClean="0"/>
              <a:t>Основни мерки и политики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 dirty="0" smtClean="0"/>
              <a:t>ВИ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3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Необходими инвестиции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</a:t>
            </a:r>
            <a:r>
              <a:rPr lang="bg-BG" dirty="0" smtClean="0"/>
              <a:t>И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 bwMode="gray">
          <a:xfrm>
            <a:off x="365695" y="2142207"/>
            <a:ext cx="2758680" cy="6172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200" dirty="0">
                <a:solidFill>
                  <a:schemeClr val="accent4"/>
                </a:solidFill>
              </a:rPr>
              <a:t>Нови </a:t>
            </a:r>
            <a:r>
              <a:rPr lang="bg-BG" sz="1200" dirty="0" smtClean="0">
                <a:solidFill>
                  <a:schemeClr val="accent4"/>
                </a:solidFill>
              </a:rPr>
              <a:t>инвестиции за ВИ-Е и ВИ-ТЕО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7092" y="2346942"/>
            <a:ext cx="2117567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dirty="0" smtClean="0"/>
              <a:t>Близо 2 милиарда евро</a:t>
            </a:r>
            <a:endParaRPr lang="en-US" sz="1350" dirty="0"/>
          </a:p>
        </p:txBody>
      </p:sp>
      <p:sp>
        <p:nvSpPr>
          <p:cNvPr id="9" name="Pentagon 8"/>
          <p:cNvSpPr/>
          <p:nvPr/>
        </p:nvSpPr>
        <p:spPr bwMode="gray">
          <a:xfrm>
            <a:off x="365695" y="3860069"/>
            <a:ext cx="2758680" cy="61722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200" dirty="0"/>
              <a:t>Оперативни разходи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7092" y="3407689"/>
            <a:ext cx="4939964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b="1" dirty="0">
                <a:solidFill>
                  <a:srgbClr val="313131"/>
                </a:solidFill>
              </a:rPr>
              <a:t>Структурни фондове 2021 – 2027 г.</a:t>
            </a: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050" b="1" dirty="0" err="1">
                <a:solidFill>
                  <a:srgbClr val="313131"/>
                </a:solidFill>
              </a:rPr>
              <a:t>InvestEU</a:t>
            </a:r>
            <a:endParaRPr lang="en-US" sz="1050" b="1" dirty="0">
              <a:solidFill>
                <a:srgbClr val="313131"/>
              </a:solidFill>
            </a:endParaRP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b="1" dirty="0" err="1" smtClean="0">
                <a:solidFill>
                  <a:srgbClr val="313131"/>
                </a:solidFill>
              </a:rPr>
              <a:t>Модернизацоинен</a:t>
            </a:r>
            <a:r>
              <a:rPr lang="bg-BG" sz="1050" b="1" dirty="0" smtClean="0">
                <a:solidFill>
                  <a:srgbClr val="313131"/>
                </a:solidFill>
              </a:rPr>
              <a:t> фонд</a:t>
            </a:r>
            <a:endParaRPr lang="en-US" sz="1050" b="1" dirty="0">
              <a:solidFill>
                <a:srgbClr val="313131"/>
              </a:solidFill>
            </a:endParaRP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b="1" dirty="0">
                <a:solidFill>
                  <a:srgbClr val="313131"/>
                </a:solidFill>
              </a:rPr>
              <a:t>Финансови инструменти (ЕИБ,</a:t>
            </a:r>
            <a:r>
              <a:rPr lang="en-US" sz="1050" b="1" dirty="0">
                <a:solidFill>
                  <a:srgbClr val="313131"/>
                </a:solidFill>
              </a:rPr>
              <a:t> </a:t>
            </a:r>
            <a:r>
              <a:rPr lang="bg-BG" sz="1050" b="1" dirty="0">
                <a:solidFill>
                  <a:srgbClr val="313131"/>
                </a:solidFill>
              </a:rPr>
              <a:t>ЕБВР, Фонд на фондовете, др.) </a:t>
            </a: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b="1" dirty="0" smtClean="0">
                <a:solidFill>
                  <a:srgbClr val="313131"/>
                </a:solidFill>
              </a:rPr>
              <a:t>Национално съфинансиране по оперативни програми</a:t>
            </a:r>
            <a:endParaRPr lang="bg-BG" sz="1050" b="1" dirty="0">
              <a:solidFill>
                <a:srgbClr val="313131"/>
              </a:solidFill>
            </a:endParaRP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b="1" dirty="0" err="1">
                <a:solidFill>
                  <a:srgbClr val="313131"/>
                </a:solidFill>
              </a:rPr>
              <a:t>ФЕЕВИ</a:t>
            </a:r>
            <a:r>
              <a:rPr lang="bg-BG" sz="1050" b="1" dirty="0">
                <a:solidFill>
                  <a:srgbClr val="313131"/>
                </a:solidFill>
              </a:rPr>
              <a:t>, </a:t>
            </a:r>
            <a:r>
              <a:rPr lang="bg-BG" sz="1050" b="1" dirty="0" err="1">
                <a:solidFill>
                  <a:srgbClr val="313131"/>
                </a:solidFill>
              </a:rPr>
              <a:t>НДЕФ</a:t>
            </a:r>
            <a:r>
              <a:rPr lang="bg-BG" sz="1050" b="1" dirty="0">
                <a:solidFill>
                  <a:srgbClr val="313131"/>
                </a:solidFill>
              </a:rPr>
              <a:t>, Фонд </a:t>
            </a:r>
            <a:r>
              <a:rPr lang="bg-BG" sz="1050" b="1" dirty="0" err="1">
                <a:solidFill>
                  <a:srgbClr val="313131"/>
                </a:solidFill>
              </a:rPr>
              <a:t>СЕС</a:t>
            </a:r>
            <a:r>
              <a:rPr lang="bg-BG" sz="1050" b="1" dirty="0">
                <a:solidFill>
                  <a:srgbClr val="313131"/>
                </a:solidFill>
              </a:rPr>
              <a:t>, др. </a:t>
            </a: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b="1" dirty="0">
                <a:solidFill>
                  <a:srgbClr val="313131"/>
                </a:solidFill>
              </a:rPr>
              <a:t>Частни 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20821076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/>
              <a:t>Европейски и национални цели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Енергийна ефективност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 bwMode="gray">
          <a:xfrm>
            <a:off x="365695" y="2142207"/>
            <a:ext cx="2758680" cy="6172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200" dirty="0">
                <a:solidFill>
                  <a:schemeClr val="accent4"/>
                </a:solidFill>
              </a:rPr>
              <a:t>Общоевропейски цели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7092" y="2346942"/>
            <a:ext cx="862416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b="1" dirty="0">
                <a:solidFill>
                  <a:srgbClr val="313131"/>
                </a:solidFill>
              </a:rPr>
              <a:t>≥ </a:t>
            </a:r>
            <a:r>
              <a:rPr lang="en-US" sz="1350" b="1" dirty="0">
                <a:solidFill>
                  <a:srgbClr val="313131"/>
                </a:solidFill>
              </a:rPr>
              <a:t>32,5</a:t>
            </a:r>
            <a:r>
              <a:rPr lang="bg-BG" sz="1350" b="1" dirty="0">
                <a:solidFill>
                  <a:srgbClr val="313131"/>
                </a:solidFill>
              </a:rPr>
              <a:t>%</a:t>
            </a:r>
            <a:endParaRPr lang="en-US" sz="1350" b="1" dirty="0">
              <a:solidFill>
                <a:srgbClr val="313131"/>
              </a:solidFill>
            </a:endParaRPr>
          </a:p>
        </p:txBody>
      </p:sp>
      <p:sp>
        <p:nvSpPr>
          <p:cNvPr id="7" name="Pentagon 6"/>
          <p:cNvSpPr/>
          <p:nvPr/>
        </p:nvSpPr>
        <p:spPr bwMode="gray">
          <a:xfrm>
            <a:off x="365695" y="3351882"/>
            <a:ext cx="2758680" cy="61722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200" dirty="0"/>
              <a:t>Препоръка към България на Европейската комисия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767092" y="3556617"/>
            <a:ext cx="676467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b="1" dirty="0">
                <a:solidFill>
                  <a:srgbClr val="313131"/>
                </a:solidFill>
              </a:rPr>
              <a:t>≥ 27%</a:t>
            </a:r>
            <a:endParaRPr lang="en-US" sz="1350" b="1" dirty="0">
              <a:solidFill>
                <a:srgbClr val="313131"/>
              </a:solidFill>
            </a:endParaRPr>
          </a:p>
        </p:txBody>
      </p:sp>
      <p:sp>
        <p:nvSpPr>
          <p:cNvPr id="9" name="Pentagon 8"/>
          <p:cNvSpPr/>
          <p:nvPr/>
        </p:nvSpPr>
        <p:spPr bwMode="gray">
          <a:xfrm>
            <a:off x="365695" y="4561557"/>
            <a:ext cx="2758680" cy="61722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200" dirty="0"/>
              <a:t>Модел </a:t>
            </a:r>
            <a:r>
              <a:rPr lang="bg-BG" sz="1200" dirty="0" err="1"/>
              <a:t>НПЕК</a:t>
            </a:r>
            <a:r>
              <a:rPr lang="bg-BG" sz="1200" dirty="0"/>
              <a:t> България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67092" y="4827655"/>
            <a:ext cx="985847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b="1" dirty="0">
                <a:solidFill>
                  <a:srgbClr val="313131"/>
                </a:solidFill>
              </a:rPr>
              <a:t>≥ 27,36%</a:t>
            </a:r>
            <a:endParaRPr lang="en-US" sz="1350" b="1" dirty="0">
              <a:solidFill>
                <a:srgbClr val="31313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9420" y="2346942"/>
            <a:ext cx="361477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dirty="0" err="1">
                <a:solidFill>
                  <a:srgbClr val="313131"/>
                </a:solidFill>
              </a:rPr>
              <a:t>Относимо</a:t>
            </a:r>
            <a:r>
              <a:rPr lang="bg-BG" sz="1350" dirty="0">
                <a:solidFill>
                  <a:srgbClr val="313131"/>
                </a:solidFill>
              </a:rPr>
              <a:t> към базовия модел от 2007 г.</a:t>
            </a:r>
            <a:endParaRPr lang="en-US" sz="1350" dirty="0">
              <a:solidFill>
                <a:srgbClr val="31313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6703" y="3556617"/>
            <a:ext cx="4350550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dirty="0">
                <a:solidFill>
                  <a:srgbClr val="313131"/>
                </a:solidFill>
              </a:rPr>
              <a:t>В първично или крайно енергийно потребление</a:t>
            </a:r>
            <a:endParaRPr lang="en-US" sz="1350" dirty="0">
              <a:solidFill>
                <a:srgbClr val="3131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9613" y="4827655"/>
            <a:ext cx="32589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dirty="0">
                <a:solidFill>
                  <a:srgbClr val="313131"/>
                </a:solidFill>
              </a:rPr>
              <a:t>В първично енергийно потребление</a:t>
            </a:r>
            <a:endParaRPr lang="en-US" sz="1350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70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Пет стълба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Енергиен съюз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6477" y="1742992"/>
            <a:ext cx="4611840" cy="34624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r>
              <a:rPr lang="bg-BG" dirty="0" smtClean="0">
                <a:solidFill>
                  <a:srgbClr val="313131"/>
                </a:solidFill>
              </a:rPr>
              <a:t>Енергийна сигурност</a:t>
            </a:r>
          </a:p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endParaRPr lang="bg-BG" dirty="0" smtClean="0">
              <a:solidFill>
                <a:srgbClr val="313131"/>
              </a:solidFill>
            </a:endParaRPr>
          </a:p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r>
              <a:rPr lang="bg-BG" dirty="0" smtClean="0">
                <a:solidFill>
                  <a:srgbClr val="313131"/>
                </a:solidFill>
              </a:rPr>
              <a:t>Вътрешен енергиен пазар</a:t>
            </a:r>
          </a:p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endParaRPr lang="bg-BG" dirty="0" smtClean="0">
              <a:solidFill>
                <a:srgbClr val="313131"/>
              </a:solidFill>
            </a:endParaRPr>
          </a:p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r>
              <a:rPr lang="bg-BG" dirty="0" err="1" smtClean="0">
                <a:solidFill>
                  <a:srgbClr val="313131"/>
                </a:solidFill>
              </a:rPr>
              <a:t>Декарбонизация</a:t>
            </a:r>
            <a:r>
              <a:rPr lang="bg-BG" dirty="0" smtClean="0">
                <a:solidFill>
                  <a:srgbClr val="313131"/>
                </a:solidFill>
              </a:rPr>
              <a:t> – емисии и ВЕИ</a:t>
            </a:r>
          </a:p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endParaRPr lang="bg-BG" dirty="0" smtClean="0">
              <a:solidFill>
                <a:srgbClr val="313131"/>
              </a:solidFill>
            </a:endParaRPr>
          </a:p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r>
              <a:rPr lang="bg-BG" dirty="0" smtClean="0">
                <a:solidFill>
                  <a:srgbClr val="313131"/>
                </a:solidFill>
              </a:rPr>
              <a:t>Енергийна ефективност</a:t>
            </a:r>
          </a:p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endParaRPr lang="bg-BG" dirty="0" smtClean="0">
              <a:solidFill>
                <a:srgbClr val="313131"/>
              </a:solidFill>
            </a:endParaRPr>
          </a:p>
          <a:p>
            <a:pPr marL="400050" indent="-400050">
              <a:spcBef>
                <a:spcPts val="600"/>
              </a:spcBef>
              <a:buSzPct val="100000"/>
              <a:buFont typeface="+mj-lt"/>
              <a:buAutoNum type="romanUcPeriod"/>
            </a:pPr>
            <a:r>
              <a:rPr lang="bg-BG" dirty="0" smtClean="0">
                <a:solidFill>
                  <a:srgbClr val="313131"/>
                </a:solidFill>
              </a:rPr>
              <a:t>Иновации и конкурентоспособност</a:t>
            </a:r>
          </a:p>
          <a:p>
            <a:pPr>
              <a:spcBef>
                <a:spcPts val="600"/>
              </a:spcBef>
              <a:buSzPct val="100000"/>
            </a:pPr>
            <a:endParaRPr lang="en-US" dirty="0" smtClean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5023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Цели за спестявания в първично потребление на енергия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367863"/>
            <a:ext cx="8439150" cy="334102"/>
          </a:xfrm>
        </p:spPr>
        <p:txBody>
          <a:bodyPr/>
          <a:lstStyle/>
          <a:p>
            <a:r>
              <a:rPr lang="bg-BG" dirty="0" smtClean="0"/>
              <a:t>Енергийна ефективност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338919"/>
              </p:ext>
            </p:extLst>
          </p:nvPr>
        </p:nvGraphicFramePr>
        <p:xfrm>
          <a:off x="1089212" y="1865780"/>
          <a:ext cx="6858000" cy="371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26392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Цели 2030 г.</a:t>
            </a:r>
            <a:r>
              <a:rPr lang="en-US" dirty="0" smtClean="0"/>
              <a:t> </a:t>
            </a:r>
            <a:r>
              <a:rPr lang="bg-BG" dirty="0" smtClean="0"/>
              <a:t>(</a:t>
            </a:r>
            <a:r>
              <a:rPr lang="en-US" dirty="0" err="1"/>
              <a:t>k</a:t>
            </a:r>
            <a:r>
              <a:rPr lang="en-US" dirty="0" err="1" smtClean="0"/>
              <a:t>toe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Енергийни спестявания в крайното потребление съгласно чл. 7, ал. 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425" y="1841521"/>
            <a:ext cx="2622737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450"/>
              </a:spcBef>
              <a:buSzPct val="100000"/>
            </a:pPr>
            <a:r>
              <a:rPr lang="bg-BG" sz="900" dirty="0"/>
              <a:t>Съгласно чл. 7(1) от Директивата за </a:t>
            </a:r>
            <a:r>
              <a:rPr lang="bg-BG" sz="900" dirty="0" err="1"/>
              <a:t>ЕЕ</a:t>
            </a:r>
            <a:r>
              <a:rPr lang="bg-BG" sz="900" dirty="0"/>
              <a:t>, целта на всяка държава членка за 2021 г. до 2030 г. е намаление на крайното енергийно потребление от поне 0,8% на година, изчислено спрямо средното годишно енергийно потребление за 2016 – 2018 г.  </a:t>
            </a:r>
            <a:endParaRPr lang="en-US" sz="9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92154"/>
              </p:ext>
            </p:extLst>
          </p:nvPr>
        </p:nvGraphicFramePr>
        <p:xfrm>
          <a:off x="4235824" y="1806159"/>
          <a:ext cx="4555750" cy="90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282">
                  <a:extLst>
                    <a:ext uri="{9D8B030D-6E8A-4147-A177-3AD203B41FA5}">
                      <a16:colId xmlns:a16="http://schemas.microsoft.com/office/drawing/2014/main" xmlns="" val="360577826"/>
                    </a:ext>
                  </a:extLst>
                </a:gridCol>
                <a:gridCol w="884714">
                  <a:extLst>
                    <a:ext uri="{9D8B030D-6E8A-4147-A177-3AD203B41FA5}">
                      <a16:colId xmlns:a16="http://schemas.microsoft.com/office/drawing/2014/main" xmlns="" val="64492113"/>
                    </a:ext>
                  </a:extLst>
                </a:gridCol>
                <a:gridCol w="906189">
                  <a:extLst>
                    <a:ext uri="{9D8B030D-6E8A-4147-A177-3AD203B41FA5}">
                      <a16:colId xmlns:a16="http://schemas.microsoft.com/office/drawing/2014/main" xmlns="" val="614852472"/>
                    </a:ext>
                  </a:extLst>
                </a:gridCol>
                <a:gridCol w="929565">
                  <a:extLst>
                    <a:ext uri="{9D8B030D-6E8A-4147-A177-3AD203B41FA5}">
                      <a16:colId xmlns:a16="http://schemas.microsoft.com/office/drawing/2014/main" xmlns="" val="1632823294"/>
                    </a:ext>
                  </a:extLst>
                </a:gridCol>
              </a:tblGrid>
              <a:tr h="218638"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+mj-lt"/>
                          <a:ea typeface="Verdana" panose="020B0604030504040204" pitchFamily="34" charset="0"/>
                        </a:rPr>
                        <a:t>2016</a:t>
                      </a:r>
                      <a:endParaRPr lang="en-US" sz="900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+mj-lt"/>
                          <a:ea typeface="Verdana" panose="020B0604030504040204" pitchFamily="34" charset="0"/>
                        </a:rPr>
                        <a:t>2017</a:t>
                      </a:r>
                      <a:endParaRPr lang="en-US" sz="900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+mj-lt"/>
                          <a:ea typeface="Verdana" panose="020B0604030504040204" pitchFamily="34" charset="0"/>
                        </a:rPr>
                        <a:t>2018</a:t>
                      </a:r>
                      <a:endParaRPr lang="en-US" sz="900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5387006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bg-BG" sz="900" b="0" i="0" dirty="0" smtClean="0">
                          <a:latin typeface="+mj-lt"/>
                          <a:ea typeface="Verdana" panose="020B0604030504040204" pitchFamily="34" charset="0"/>
                        </a:rPr>
                        <a:t>Крайно енергийно потребление</a:t>
                      </a:r>
                      <a:endParaRPr lang="en-US" sz="900" b="0" i="0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9,731.2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9,976.0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10,003.0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082401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bg-BG" sz="900" b="0" i="0" dirty="0" smtClean="0">
                          <a:latin typeface="+mj-lt"/>
                          <a:ea typeface="Verdana" panose="020B0604030504040204" pitchFamily="34" charset="0"/>
                        </a:rPr>
                        <a:t>Средно потребление</a:t>
                      </a:r>
                      <a:r>
                        <a:rPr lang="bg-BG" sz="900" b="0" i="0" baseline="0" dirty="0" smtClean="0">
                          <a:latin typeface="+mj-lt"/>
                          <a:ea typeface="Verdana" panose="020B0604030504040204" pitchFamily="34" charset="0"/>
                        </a:rPr>
                        <a:t> за периода </a:t>
                      </a:r>
                      <a:r>
                        <a:rPr lang="en-US" sz="900" b="0" i="0" baseline="0" dirty="0" smtClean="0">
                          <a:latin typeface="+mj-lt"/>
                          <a:ea typeface="Verdana" panose="020B0604030504040204" pitchFamily="34" charset="0"/>
                        </a:rPr>
                        <a:t>2016 – 2018</a:t>
                      </a:r>
                      <a:r>
                        <a:rPr lang="bg-BG" sz="900" b="0" i="0" baseline="0" dirty="0" smtClean="0">
                          <a:latin typeface="+mj-lt"/>
                          <a:ea typeface="Verdana" panose="020B0604030504040204" pitchFamily="34" charset="0"/>
                        </a:rPr>
                        <a:t> г.</a:t>
                      </a:r>
                      <a:endParaRPr lang="en-US" sz="900" b="0" i="0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900" dirty="0" smtClean="0">
                        <a:latin typeface="+mj-lt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900" dirty="0" smtClean="0">
                          <a:latin typeface="+mj-lt"/>
                          <a:ea typeface="Verdana" panose="020B0604030504040204" pitchFamily="34" charset="0"/>
                        </a:rPr>
                        <a:t>9,903.4</a:t>
                      </a:r>
                      <a:endParaRPr lang="en-US" sz="900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53448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11218"/>
              </p:ext>
            </p:extLst>
          </p:nvPr>
        </p:nvGraphicFramePr>
        <p:xfrm>
          <a:off x="1996892" y="3099647"/>
          <a:ext cx="6794682" cy="253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542">
                  <a:extLst>
                    <a:ext uri="{9D8B030D-6E8A-4147-A177-3AD203B41FA5}">
                      <a16:colId xmlns:a16="http://schemas.microsoft.com/office/drawing/2014/main" xmlns="" val="2812450528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3509966951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1236923325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490991797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4030514352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3432656199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1665486507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845540937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2455000333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3094507873"/>
                    </a:ext>
                  </a:extLst>
                </a:gridCol>
                <a:gridCol w="545319">
                  <a:extLst>
                    <a:ext uri="{9D8B030D-6E8A-4147-A177-3AD203B41FA5}">
                      <a16:colId xmlns:a16="http://schemas.microsoft.com/office/drawing/2014/main" xmlns="" val="3881606481"/>
                    </a:ext>
                  </a:extLst>
                </a:gridCol>
                <a:gridCol w="701950">
                  <a:extLst>
                    <a:ext uri="{9D8B030D-6E8A-4147-A177-3AD203B41FA5}">
                      <a16:colId xmlns:a16="http://schemas.microsoft.com/office/drawing/2014/main" xmlns="" val="1185876149"/>
                    </a:ext>
                  </a:extLst>
                </a:gridCol>
              </a:tblGrid>
              <a:tr h="211283">
                <a:tc>
                  <a:txBody>
                    <a:bodyPr/>
                    <a:lstStyle/>
                    <a:p>
                      <a:r>
                        <a:rPr lang="bg-BG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Година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10">
                  <a:txBody>
                    <a:bodyPr/>
                    <a:lstStyle/>
                    <a:p>
                      <a:r>
                        <a:rPr lang="bg-BG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Годишни енергийни спестявания</a:t>
                      </a:r>
                      <a:r>
                        <a:rPr lang="bg-BG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в крайното потребление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Общо</a:t>
                      </a:r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310594981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69.2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161481648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138.4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381047240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212.45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695503142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2024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286.5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089342838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2025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378.5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274050384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470.5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091146710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2027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562.5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017033902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2028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654.5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980593625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2029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746.5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126942202"/>
                  </a:ext>
                </a:extLst>
              </a:tr>
              <a:tr h="211283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2030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74.05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92.0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92.0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838.5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883157151"/>
                  </a:ext>
                </a:extLst>
              </a:tr>
              <a:tr h="211283">
                <a:tc gridSpan="11">
                  <a:txBody>
                    <a:bodyPr/>
                    <a:lstStyle/>
                    <a:p>
                      <a:pPr algn="l"/>
                      <a:r>
                        <a:rPr lang="bg-BG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ОБЩО кумулативни</a:t>
                      </a:r>
                      <a:r>
                        <a:rPr lang="bg-BG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спестявания за периода 20</a:t>
                      </a:r>
                      <a:r>
                        <a:rPr lang="en-US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21-2030 </a:t>
                      </a:r>
                      <a:r>
                        <a:rPr lang="bg-BG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г.</a:t>
                      </a:r>
                      <a:endParaRPr lang="en-US" sz="9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4357.55</a:t>
                      </a:r>
                      <a:endParaRPr 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95937085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835" y="3429000"/>
            <a:ext cx="4167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200" dirty="0">
                <a:solidFill>
                  <a:srgbClr val="313131"/>
                </a:solidFill>
              </a:rPr>
              <a:t>0,7%</a:t>
            </a:r>
            <a:endParaRPr lang="en-US" sz="1200" dirty="0">
              <a:solidFill>
                <a:srgbClr val="31313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143" y="3874549"/>
            <a:ext cx="51456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200" dirty="0">
                <a:solidFill>
                  <a:srgbClr val="313131"/>
                </a:solidFill>
              </a:rPr>
              <a:t>0,75%</a:t>
            </a:r>
            <a:endParaRPr lang="en-US" sz="1200" dirty="0">
              <a:solidFill>
                <a:srgbClr val="31313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142" y="4704759"/>
            <a:ext cx="51456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200" dirty="0">
                <a:solidFill>
                  <a:srgbClr val="313131"/>
                </a:solidFill>
              </a:rPr>
              <a:t>0,93%</a:t>
            </a:r>
            <a:endParaRPr lang="en-US" sz="1200" dirty="0">
              <a:solidFill>
                <a:srgbClr val="3131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425" y="3099647"/>
            <a:ext cx="14827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900" b="1" dirty="0">
                <a:solidFill>
                  <a:schemeClr val="accent1"/>
                </a:solidFill>
              </a:rPr>
              <a:t>Поетапно изпълнение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1240491" y="3338232"/>
            <a:ext cx="756401" cy="413498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Left Brace 13"/>
          <p:cNvSpPr/>
          <p:nvPr/>
        </p:nvSpPr>
        <p:spPr>
          <a:xfrm>
            <a:off x="1240491" y="3751730"/>
            <a:ext cx="756401" cy="39332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Left Brace 15"/>
          <p:cNvSpPr/>
          <p:nvPr/>
        </p:nvSpPr>
        <p:spPr>
          <a:xfrm>
            <a:off x="1240491" y="4145056"/>
            <a:ext cx="756401" cy="1280833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440709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Основни политики и мерки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Енергийна ефективност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5069"/>
              </p:ext>
            </p:extLst>
          </p:nvPr>
        </p:nvGraphicFramePr>
        <p:xfrm>
          <a:off x="352425" y="1839626"/>
          <a:ext cx="8437725" cy="3521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1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102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bg-BG" sz="1100" b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Основни политики</a:t>
                      </a:r>
                      <a:r>
                        <a:rPr lang="bg-BG" sz="1100" b="0" baseline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 и мерки</a:t>
                      </a:r>
                      <a:endParaRPr lang="en-US" sz="1100" b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68580" marB="6858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b="0" dirty="0" smtClean="0">
                          <a:solidFill>
                            <a:schemeClr val="accent4"/>
                          </a:solidFill>
                          <a:latin typeface="+mn-lt"/>
                        </a:rPr>
                        <a:t>Времеви период</a:t>
                      </a:r>
                      <a:endParaRPr lang="en-GB" sz="1100" b="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68580" marR="68580" marT="68580" marB="6858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47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Основни политики и мерки в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постигане на енергийни спестявания в сградите, включително научни изследвания и внедряване на умни системи и дигитализация в строителния сектор. 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2015/2021 – 2030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Обновление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съществуващи сгради с цел постигане на почти нулево енергийно потребление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bg-BG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2021 - 2030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2564995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Либерализацията на електро-енергийния пазар ще доведе до подобряване изпълнението на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индивидуалните задължения за енергийни спестявания при крайните клиенти.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bg-BG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2022 - 2030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Насърчаване активното участие на крайните потребители в контекста на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либерализация на пазара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bg-BG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2022- 2030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2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Насърчаване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обследванията за енергийна ефективност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bg-BG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2015 - 2030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Насърчаване на </a:t>
                      </a:r>
                      <a:r>
                        <a:rPr lang="bg-BG" sz="11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ЕСКО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услугите от страна на енергийните компании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bg-BG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2021 - 2025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749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6227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Необходими инвестиции при прогнозни разходи от 1120 лв./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Енергийна ефективност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 bwMode="gray">
          <a:xfrm>
            <a:off x="365695" y="2142207"/>
            <a:ext cx="2758680" cy="6172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100" dirty="0">
                <a:solidFill>
                  <a:schemeClr val="accent4"/>
                </a:solidFill>
              </a:rPr>
              <a:t>За изпълнение на чл. 7 от </a:t>
            </a:r>
            <a:r>
              <a:rPr lang="bg-BG" sz="1100" dirty="0" err="1">
                <a:solidFill>
                  <a:schemeClr val="accent4"/>
                </a:solidFill>
              </a:rPr>
              <a:t>ДЕЕ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7092" y="2346942"/>
            <a:ext cx="1558119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dirty="0">
                <a:solidFill>
                  <a:srgbClr val="313131"/>
                </a:solidFill>
              </a:rPr>
              <a:t>Над </a:t>
            </a:r>
            <a:r>
              <a:rPr lang="bg-BG" sz="1350" dirty="0" smtClean="0">
                <a:solidFill>
                  <a:srgbClr val="313131"/>
                </a:solidFill>
              </a:rPr>
              <a:t>5 </a:t>
            </a:r>
            <a:r>
              <a:rPr lang="bg-BG" sz="1350" dirty="0">
                <a:solidFill>
                  <a:srgbClr val="313131"/>
                </a:solidFill>
              </a:rPr>
              <a:t>млрд. </a:t>
            </a:r>
            <a:r>
              <a:rPr lang="bg-BG" sz="1350" dirty="0" smtClean="0">
                <a:solidFill>
                  <a:srgbClr val="313131"/>
                </a:solidFill>
              </a:rPr>
              <a:t>евро</a:t>
            </a:r>
            <a:endParaRPr lang="en-US" sz="1350" dirty="0">
              <a:solidFill>
                <a:srgbClr val="313131"/>
              </a:solidFill>
            </a:endParaRPr>
          </a:p>
        </p:txBody>
      </p:sp>
      <p:sp>
        <p:nvSpPr>
          <p:cNvPr id="7" name="Pentagon 6"/>
          <p:cNvSpPr/>
          <p:nvPr/>
        </p:nvSpPr>
        <p:spPr bwMode="gray">
          <a:xfrm>
            <a:off x="365695" y="3077567"/>
            <a:ext cx="2758680" cy="617220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100" dirty="0"/>
              <a:t>За енергийни спестявания в сгради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767092" y="3282303"/>
            <a:ext cx="1558119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50"/>
              </a:spcBef>
              <a:buSzPct val="100000"/>
            </a:pPr>
            <a:r>
              <a:rPr lang="bg-BG" sz="1350" dirty="0">
                <a:solidFill>
                  <a:srgbClr val="313131"/>
                </a:solidFill>
              </a:rPr>
              <a:t>Над </a:t>
            </a:r>
            <a:r>
              <a:rPr lang="bg-BG" sz="1350" dirty="0" smtClean="0">
                <a:solidFill>
                  <a:srgbClr val="313131"/>
                </a:solidFill>
              </a:rPr>
              <a:t>4 </a:t>
            </a:r>
            <a:r>
              <a:rPr lang="bg-BG" sz="1350" dirty="0">
                <a:solidFill>
                  <a:srgbClr val="313131"/>
                </a:solidFill>
              </a:rPr>
              <a:t>млрд. </a:t>
            </a:r>
            <a:r>
              <a:rPr lang="bg-BG" sz="1350" dirty="0" smtClean="0">
                <a:solidFill>
                  <a:srgbClr val="313131"/>
                </a:solidFill>
              </a:rPr>
              <a:t>евро</a:t>
            </a:r>
            <a:endParaRPr lang="en-US" sz="1350" dirty="0">
              <a:solidFill>
                <a:srgbClr val="313131"/>
              </a:solidFill>
            </a:endParaRPr>
          </a:p>
        </p:txBody>
      </p:sp>
      <p:sp>
        <p:nvSpPr>
          <p:cNvPr id="9" name="Pentagon 8"/>
          <p:cNvSpPr/>
          <p:nvPr/>
        </p:nvSpPr>
        <p:spPr bwMode="gray">
          <a:xfrm>
            <a:off x="365695" y="4561557"/>
            <a:ext cx="2758680" cy="61722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66675" rIns="66675" bIns="66675" rtlCol="0" anchor="ctr"/>
          <a:lstStyle/>
          <a:p>
            <a:r>
              <a:rPr lang="bg-BG" sz="1100" dirty="0"/>
              <a:t>Източници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67092" y="4131503"/>
            <a:ext cx="4939964" cy="1515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dirty="0">
                <a:solidFill>
                  <a:srgbClr val="313131"/>
                </a:solidFill>
              </a:rPr>
              <a:t>Структурни фондове 2021 – 2027 г.</a:t>
            </a: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rgbClr val="313131"/>
                </a:solidFill>
              </a:rPr>
              <a:t>InvestEU</a:t>
            </a:r>
            <a:endParaRPr lang="en-US" sz="1050" dirty="0">
              <a:solidFill>
                <a:srgbClr val="313131"/>
              </a:solidFill>
            </a:endParaRP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dirty="0" err="1" smtClean="0">
                <a:solidFill>
                  <a:srgbClr val="313131"/>
                </a:solidFill>
              </a:rPr>
              <a:t>Модернизационен</a:t>
            </a:r>
            <a:r>
              <a:rPr lang="bg-BG" sz="1050" dirty="0" smtClean="0">
                <a:solidFill>
                  <a:srgbClr val="313131"/>
                </a:solidFill>
              </a:rPr>
              <a:t> фонд</a:t>
            </a:r>
            <a:endParaRPr lang="en-US" sz="1050" dirty="0">
              <a:solidFill>
                <a:srgbClr val="313131"/>
              </a:solidFill>
            </a:endParaRP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dirty="0">
                <a:solidFill>
                  <a:srgbClr val="313131"/>
                </a:solidFill>
              </a:rPr>
              <a:t>Финансови инструменти (ЕИБ,</a:t>
            </a:r>
            <a:r>
              <a:rPr lang="en-US" sz="1050" dirty="0">
                <a:solidFill>
                  <a:srgbClr val="313131"/>
                </a:solidFill>
              </a:rPr>
              <a:t> </a:t>
            </a:r>
            <a:r>
              <a:rPr lang="bg-BG" sz="1050" dirty="0">
                <a:solidFill>
                  <a:srgbClr val="313131"/>
                </a:solidFill>
              </a:rPr>
              <a:t>ЕБВР, Фонд на фондовете, др.) </a:t>
            </a: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srgbClr val="313131"/>
                </a:solidFill>
              </a:rPr>
              <a:t>Национално</a:t>
            </a:r>
            <a:r>
              <a:rPr lang="ru-RU" sz="1050" dirty="0">
                <a:solidFill>
                  <a:srgbClr val="313131"/>
                </a:solidFill>
              </a:rPr>
              <a:t> </a:t>
            </a:r>
            <a:r>
              <a:rPr lang="ru-RU" sz="1050" dirty="0" err="1">
                <a:solidFill>
                  <a:srgbClr val="313131"/>
                </a:solidFill>
              </a:rPr>
              <a:t>съфинансиране</a:t>
            </a:r>
            <a:r>
              <a:rPr lang="ru-RU" sz="1050" dirty="0">
                <a:solidFill>
                  <a:srgbClr val="313131"/>
                </a:solidFill>
              </a:rPr>
              <a:t> по </a:t>
            </a:r>
            <a:r>
              <a:rPr lang="ru-RU" sz="1050" dirty="0" err="1">
                <a:solidFill>
                  <a:srgbClr val="313131"/>
                </a:solidFill>
              </a:rPr>
              <a:t>оперативни</a:t>
            </a:r>
            <a:r>
              <a:rPr lang="ru-RU" sz="1050" dirty="0">
                <a:solidFill>
                  <a:srgbClr val="313131"/>
                </a:solidFill>
              </a:rPr>
              <a:t> </a:t>
            </a:r>
            <a:r>
              <a:rPr lang="ru-RU" sz="1050" dirty="0" err="1">
                <a:solidFill>
                  <a:srgbClr val="313131"/>
                </a:solidFill>
              </a:rPr>
              <a:t>програми</a:t>
            </a:r>
            <a:endParaRPr lang="ru-RU" sz="1050" dirty="0">
              <a:solidFill>
                <a:srgbClr val="313131"/>
              </a:solidFill>
            </a:endParaRP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dirty="0" err="1" smtClean="0">
                <a:solidFill>
                  <a:srgbClr val="313131"/>
                </a:solidFill>
              </a:rPr>
              <a:t>ФЕЕВИ</a:t>
            </a:r>
            <a:r>
              <a:rPr lang="bg-BG" sz="1050" dirty="0">
                <a:solidFill>
                  <a:srgbClr val="313131"/>
                </a:solidFill>
              </a:rPr>
              <a:t>, </a:t>
            </a:r>
            <a:r>
              <a:rPr lang="bg-BG" sz="1050" dirty="0" err="1">
                <a:solidFill>
                  <a:srgbClr val="313131"/>
                </a:solidFill>
              </a:rPr>
              <a:t>НДЕФ</a:t>
            </a:r>
            <a:r>
              <a:rPr lang="bg-BG" sz="1050" dirty="0">
                <a:solidFill>
                  <a:srgbClr val="313131"/>
                </a:solidFill>
              </a:rPr>
              <a:t>, Фонд </a:t>
            </a:r>
            <a:r>
              <a:rPr lang="bg-BG" sz="1050" dirty="0" err="1">
                <a:solidFill>
                  <a:srgbClr val="313131"/>
                </a:solidFill>
              </a:rPr>
              <a:t>СЕС</a:t>
            </a:r>
            <a:r>
              <a:rPr lang="bg-BG" sz="1050" dirty="0">
                <a:solidFill>
                  <a:srgbClr val="313131"/>
                </a:solidFill>
              </a:rPr>
              <a:t>, др. </a:t>
            </a:r>
          </a:p>
          <a:p>
            <a:pPr marL="214313" indent="-214313"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r>
              <a:rPr lang="bg-BG" sz="1050" dirty="0">
                <a:solidFill>
                  <a:srgbClr val="313131"/>
                </a:solidFill>
              </a:rPr>
              <a:t>Частни 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193700828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Изпълнение на препоръките на ЕК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Научни изследвания, иновации, конкурентоспособност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352425" y="1150537"/>
            <a:ext cx="1375097" cy="440871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Европейска цел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727522" y="1150537"/>
            <a:ext cx="1770926" cy="440871"/>
          </a:xfrm>
          <a:prstGeom prst="chevron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Коментар на Комисията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498448" y="1150537"/>
            <a:ext cx="2656391" cy="440871"/>
          </a:xfrm>
          <a:prstGeom prst="chevron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 err="1">
                <a:solidFill>
                  <a:schemeClr val="bg1"/>
                </a:solidFill>
              </a:rPr>
              <a:t>НПЕК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154839" y="1150537"/>
            <a:ext cx="2417661" cy="440871"/>
          </a:xfrm>
          <a:prstGeom prst="chevron">
            <a:avLst/>
          </a:prstGeom>
          <a:solidFill>
            <a:schemeClr val="accent3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Политики и мерки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02840"/>
              </p:ext>
            </p:extLst>
          </p:nvPr>
        </p:nvGraphicFramePr>
        <p:xfrm>
          <a:off x="352425" y="1675058"/>
          <a:ext cx="8220075" cy="3726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xmlns="" val="381124942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359571293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xmlns="" val="2045098174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xmlns="" val="1510474616"/>
                    </a:ext>
                  </a:extLst>
                </a:gridCol>
              </a:tblGrid>
              <a:tr h="2874645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Финансиране на публични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частни изследвания и иновации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Да се уточнят допълнителни общи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конкретни цели за финансиране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Направления на целите: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Високо-ефективни технологии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Умни мрежи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Съхранение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Изследвания във връзка с ядрената енергия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Развитие на електро-химически източници на енергия, като батерии, акумулатори, водородни и горивни клетки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R&amp;D </a:t>
                      </a: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разходи в България са 0,75% от БВП за 2018 г.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ЕС делът е 2,11%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Увеличаване на разходите за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R&amp;D, 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включително от публични източници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Бъдещи мерки: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CROSSBOW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FLEXITRANSTORE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INTERRFACE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SDN-microSENSE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SDN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FORESIGHT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X-FLEX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FARCROSS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TRINITY 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Европейски иновационен фонд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47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1905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Изпълнение на препоръките на ЕК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Научни изследвания, иновации, конкурентоспособност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352425" y="1231562"/>
            <a:ext cx="1661570" cy="440871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Европейска цел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013996" y="1231562"/>
            <a:ext cx="1759352" cy="440871"/>
          </a:xfrm>
          <a:prstGeom prst="chevron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Коментар на Комисията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773349" y="1231562"/>
            <a:ext cx="1956120" cy="440871"/>
          </a:xfrm>
          <a:prstGeom prst="chevron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 err="1">
                <a:solidFill>
                  <a:schemeClr val="bg1"/>
                </a:solidFill>
              </a:rPr>
              <a:t>НПЕК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729469" y="1231562"/>
            <a:ext cx="2843031" cy="440871"/>
          </a:xfrm>
          <a:prstGeom prst="chevron">
            <a:avLst/>
          </a:prstGeom>
          <a:solidFill>
            <a:schemeClr val="accent3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Политики и мерки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08523"/>
              </p:ext>
            </p:extLst>
          </p:nvPr>
        </p:nvGraphicFramePr>
        <p:xfrm>
          <a:off x="352425" y="1756083"/>
          <a:ext cx="8220075" cy="28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xmlns="" val="381124942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359571293"/>
                    </a:ext>
                  </a:extLst>
                </a:gridCol>
                <a:gridCol w="2175920">
                  <a:extLst>
                    <a:ext uri="{9D8B030D-6E8A-4147-A177-3AD203B41FA5}">
                      <a16:colId xmlns:a16="http://schemas.microsoft.com/office/drawing/2014/main" xmlns="" val="2045098174"/>
                    </a:ext>
                  </a:extLst>
                </a:gridCol>
                <a:gridCol w="2900905">
                  <a:extLst>
                    <a:ext uri="{9D8B030D-6E8A-4147-A177-3AD203B41FA5}">
                      <a16:colId xmlns:a16="http://schemas.microsoft.com/office/drawing/2014/main" xmlns="" val="1510474616"/>
                    </a:ext>
                  </a:extLst>
                </a:gridCol>
              </a:tblGrid>
              <a:tr h="264604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Финансиране на публични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частни изследвания и иновации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Да се отнасят до постигане на целите в другите измерения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Допълнителни програми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 областта на иновациите и конкурентно способността включват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Механизъм за финансови компенсации за предотвратяване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„изтичането на въглерод“</a:t>
                      </a:r>
                      <a:endParaRPr lang="bg-BG" sz="10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Национална научна програма на Министерството на Образованието, цели: </a:t>
                      </a:r>
                    </a:p>
                    <a:p>
                      <a:pPr marL="625475" lvl="2" indent="-185738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 транспорта и бита</a:t>
                      </a:r>
                    </a:p>
                    <a:p>
                      <a:pPr marL="625475" lvl="2" indent="-185738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Опазване на околната среда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Министерство на икономиката – ОП Иновации и </a:t>
                      </a:r>
                      <a:r>
                        <a:rPr lang="bg-BG" sz="10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конкурентноспобност</a:t>
                      </a:r>
                      <a:endParaRPr lang="bg-BG" sz="10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Програми за изучаване на потенциала за газовите хидрати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Програма за оценка на ефектите от въглеродните емисии и замърсяването на въздуха от Министерство на образованието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89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40490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Изпълнение на препоръките на ЕК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Регионално сътрудничеств</a:t>
            </a:r>
            <a:r>
              <a:rPr lang="bg-BG" dirty="0"/>
              <a:t>о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352425" y="1451479"/>
            <a:ext cx="2105024" cy="440871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Европейска цел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457451" y="1451479"/>
            <a:ext cx="2019299" cy="440871"/>
          </a:xfrm>
          <a:prstGeom prst="chevron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Коментар на Комисията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476750" y="1451479"/>
            <a:ext cx="1964721" cy="440871"/>
          </a:xfrm>
          <a:prstGeom prst="chevron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 err="1">
                <a:solidFill>
                  <a:schemeClr val="bg1"/>
                </a:solidFill>
              </a:rPr>
              <a:t>НПЕК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441471" y="1451479"/>
            <a:ext cx="2131029" cy="440871"/>
          </a:xfrm>
          <a:prstGeom prst="chevron">
            <a:avLst/>
          </a:prstGeom>
          <a:solidFill>
            <a:schemeClr val="accent3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Политики и мерки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60505"/>
              </p:ext>
            </p:extLst>
          </p:nvPr>
        </p:nvGraphicFramePr>
        <p:xfrm>
          <a:off x="352425" y="1976000"/>
          <a:ext cx="8220075" cy="304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xmlns="" val="381124942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359571293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xmlns="" val="2045098174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xmlns="" val="1510474616"/>
                    </a:ext>
                  </a:extLst>
                </a:gridCol>
              </a:tblGrid>
              <a:tr h="239458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Финансиране на публични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частни изследвания и иновации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Разработени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 други държави членки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областите на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R&amp;D 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са идентифицирани следните области за възможно сътрудничество.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</a:t>
                      </a:r>
                      <a:r>
                        <a:rPr lang="bg-BG" sz="1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Гърция: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Развитите на иновативни технологии за съхранение на енергия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Умни мрежи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Насърчаване на иновативни технологии в транспорта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 Румъния: 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Съхранение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ел. енергия с цел внедряване на ВЕИ, конкретно малко инсталации за съхранение и активни потребители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Умни мрежи, включително с цел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увеличаване на енергийна ефективност</a:t>
                      </a:r>
                      <a:endParaRPr lang="bg-BG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35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2734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Прогнозни годишни разходи за енергия при постигане на целите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95624A4-AC2B-4CA8-A941-03EB8A090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277799"/>
              </p:ext>
            </p:extLst>
          </p:nvPr>
        </p:nvGraphicFramePr>
        <p:xfrm>
          <a:off x="352425" y="1145892"/>
          <a:ext cx="8224416" cy="478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136475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310016"/>
            <a:ext cx="8439150" cy="334102"/>
          </a:xfrm>
        </p:spPr>
        <p:txBody>
          <a:bodyPr/>
          <a:lstStyle/>
          <a:p>
            <a:r>
              <a:rPr lang="bg-BG" dirty="0" smtClean="0"/>
              <a:t>Източници на финансиране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1616157"/>
            <a:ext cx="3876675" cy="4101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b="1" dirty="0">
                <a:solidFill>
                  <a:srgbClr val="313131"/>
                </a:solidFill>
              </a:rPr>
              <a:t>Структурни фондове – 2021 – 2027 г.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 err="1">
                <a:solidFill>
                  <a:srgbClr val="313131"/>
                </a:solidFill>
              </a:rPr>
              <a:t>ЦП</a:t>
            </a:r>
            <a:r>
              <a:rPr lang="bg-BG" sz="1200" dirty="0">
                <a:solidFill>
                  <a:srgbClr val="313131"/>
                </a:solidFill>
              </a:rPr>
              <a:t> 2  - по-зелена Европа и 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 err="1">
                <a:solidFill>
                  <a:srgbClr val="313131"/>
                </a:solidFill>
              </a:rPr>
              <a:t>ЦП</a:t>
            </a:r>
            <a:r>
              <a:rPr lang="bg-BG" sz="1200" dirty="0">
                <a:solidFill>
                  <a:srgbClr val="313131"/>
                </a:solidFill>
              </a:rPr>
              <a:t> 3 – по-добре свързана Европа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 err="1">
                <a:solidFill>
                  <a:srgbClr val="313131"/>
                </a:solidFill>
              </a:rPr>
              <a:t>ЦП</a:t>
            </a:r>
            <a:r>
              <a:rPr lang="bg-BG" sz="1200" dirty="0">
                <a:solidFill>
                  <a:srgbClr val="313131"/>
                </a:solidFill>
              </a:rPr>
              <a:t> 5 – Европа по-близко до гражданите</a:t>
            </a: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endParaRPr lang="bg-BG" sz="1200" dirty="0" smtClean="0">
              <a:solidFill>
                <a:srgbClr val="313131"/>
              </a:solidFill>
            </a:endParaRP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en-US" sz="1200" b="1" dirty="0" err="1" smtClean="0">
                <a:solidFill>
                  <a:srgbClr val="313131"/>
                </a:solidFill>
              </a:rPr>
              <a:t>InvestEU</a:t>
            </a:r>
            <a:r>
              <a:rPr lang="en-US" sz="1200" b="1" dirty="0">
                <a:solidFill>
                  <a:srgbClr val="313131"/>
                </a:solidFill>
              </a:rPr>
              <a:t>: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Устойчива инфраструктура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en-US" sz="1200" dirty="0">
                <a:solidFill>
                  <a:srgbClr val="313131"/>
                </a:solidFill>
              </a:rPr>
              <a:t>R&amp;D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МСП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Социални инвестиции</a:t>
            </a: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endParaRPr lang="bg-BG" sz="1200" dirty="0" smtClean="0">
              <a:solidFill>
                <a:srgbClr val="313131"/>
              </a:solidFill>
            </a:endParaRP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b="1" dirty="0" smtClean="0">
                <a:solidFill>
                  <a:srgbClr val="313131"/>
                </a:solidFill>
              </a:rPr>
              <a:t>Фонд </a:t>
            </a:r>
            <a:r>
              <a:rPr lang="bg-BG" sz="1200" b="1" dirty="0">
                <a:solidFill>
                  <a:srgbClr val="313131"/>
                </a:solidFill>
              </a:rPr>
              <a:t>за модернизация: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2% от общото количество квоти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5,84% дял за България  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Инвестиции в проекти, свързани с: </a:t>
            </a:r>
            <a:r>
              <a:rPr lang="bg-BG" sz="1200" dirty="0" err="1">
                <a:solidFill>
                  <a:srgbClr val="313131"/>
                </a:solidFill>
              </a:rPr>
              <a:t>ВЕИ</a:t>
            </a:r>
            <a:r>
              <a:rPr lang="bg-BG" sz="1200" dirty="0">
                <a:solidFill>
                  <a:srgbClr val="313131"/>
                </a:solidFill>
              </a:rPr>
              <a:t>, </a:t>
            </a:r>
            <a:r>
              <a:rPr lang="bg-BG" sz="1200" dirty="0" err="1">
                <a:solidFill>
                  <a:srgbClr val="313131"/>
                </a:solidFill>
              </a:rPr>
              <a:t>ЕЕ</a:t>
            </a:r>
            <a:r>
              <a:rPr lang="bg-BG" sz="1200" dirty="0">
                <a:solidFill>
                  <a:srgbClr val="313131"/>
                </a:solidFill>
              </a:rPr>
              <a:t>, мрежи, др.</a:t>
            </a: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endParaRPr lang="en-US" sz="1200" dirty="0">
              <a:solidFill>
                <a:srgbClr val="31313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9210" y="1616157"/>
            <a:ext cx="3876675" cy="2174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b="1" dirty="0">
                <a:solidFill>
                  <a:srgbClr val="313131"/>
                </a:solidFill>
              </a:rPr>
              <a:t>Финансови инструменти: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 err="1">
                <a:solidFill>
                  <a:srgbClr val="313131"/>
                </a:solidFill>
              </a:rPr>
              <a:t>ЕЕ</a:t>
            </a:r>
            <a:endParaRPr lang="bg-BG" sz="1200" dirty="0">
              <a:solidFill>
                <a:srgbClr val="313131"/>
              </a:solidFill>
            </a:endParaRP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 err="1">
                <a:solidFill>
                  <a:srgbClr val="313131"/>
                </a:solidFill>
              </a:rPr>
              <a:t>Декарбонизация</a:t>
            </a:r>
            <a:endParaRPr lang="bg-BG" sz="1200" dirty="0">
              <a:solidFill>
                <a:srgbClr val="313131"/>
              </a:solidFill>
            </a:endParaRP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en-US" sz="1200" dirty="0">
                <a:solidFill>
                  <a:srgbClr val="313131"/>
                </a:solidFill>
              </a:rPr>
              <a:t>R&amp;D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Енергийна инфраструктура</a:t>
            </a:r>
            <a:endParaRPr lang="en-US" sz="1200" dirty="0">
              <a:solidFill>
                <a:srgbClr val="313131"/>
              </a:solidFill>
            </a:endParaRP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b="1" dirty="0">
                <a:solidFill>
                  <a:srgbClr val="313131"/>
                </a:solidFill>
              </a:rPr>
              <a:t>Други: 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Държавен бюджет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Частни инвестиции</a:t>
            </a:r>
            <a:endParaRPr lang="en-US" sz="1200" dirty="0">
              <a:solidFill>
                <a:srgbClr val="313131"/>
              </a:solidFill>
            </a:endParaRP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endParaRPr lang="en-US" sz="1200" dirty="0">
              <a:solidFill>
                <a:srgbClr val="313131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2425" y="680057"/>
            <a:ext cx="8439150" cy="567941"/>
          </a:xfrm>
        </p:spPr>
        <p:txBody>
          <a:bodyPr/>
          <a:lstStyle/>
          <a:p>
            <a:r>
              <a:rPr lang="bg-BG" dirty="0" smtClean="0"/>
              <a:t>Идентифицирани източници на финансиране за допълнителните мерки в </a:t>
            </a:r>
            <a:r>
              <a:rPr lang="bg-BG" dirty="0" err="1" smtClean="0"/>
              <a:t>НПЕК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8689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47D33-C93C-4DE4-8D30-23D7C4B0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636503"/>
            <a:ext cx="8439150" cy="692151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63666A"/>
                </a:solidFill>
              </a:rPr>
              <a:t>Цели за намаляване на емисиите н</a:t>
            </a:r>
            <a:r>
              <a:rPr lang="en-US" dirty="0">
                <a:solidFill>
                  <a:srgbClr val="63666A"/>
                </a:solidFill>
              </a:rPr>
              <a:t>a EC </a:t>
            </a:r>
            <a:r>
              <a:rPr lang="bg-BG" dirty="0">
                <a:solidFill>
                  <a:srgbClr val="63666A"/>
                </a:solidFill>
              </a:rPr>
              <a:t>съгласно Регламента на енергийния съюз</a:t>
            </a:r>
            <a:endParaRPr lang="en-US" dirty="0">
              <a:solidFill>
                <a:srgbClr val="63666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E24A5C-1DA6-4160-8273-2A39A04B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665291"/>
            <a:ext cx="8439150" cy="2066738"/>
          </a:xfrm>
        </p:spPr>
        <p:txBody>
          <a:bodyPr>
            <a:normAutofit/>
          </a:bodyPr>
          <a:lstStyle/>
          <a:p>
            <a:pPr algn="just"/>
            <a:r>
              <a:rPr lang="bg-BG" sz="1200" dirty="0"/>
              <a:t>Ц</a:t>
            </a:r>
            <a:r>
              <a:rPr lang="ru-RU" sz="1200" dirty="0"/>
              <a:t>ел на ЕС до 2030 г. от най-малко с 40 % спрямо равнищата от 1990 г</a:t>
            </a:r>
            <a:r>
              <a:rPr lang="ru-RU" sz="1200" dirty="0" smtClean="0"/>
              <a:t>.:</a:t>
            </a:r>
            <a:r>
              <a:rPr lang="en-GB" sz="1200" dirty="0" smtClean="0"/>
              <a:t> </a:t>
            </a:r>
            <a:endParaRPr lang="bg-BG" sz="1200" dirty="0"/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bg-BG" sz="1200" dirty="0" smtClean="0"/>
              <a:t>Секторите в </a:t>
            </a:r>
            <a:r>
              <a:rPr lang="bg-BG" sz="1200" dirty="0"/>
              <a:t>СТЕ трябва да намалят емисиите си с 43% в сравнение с 2005 г</a:t>
            </a:r>
            <a:r>
              <a:rPr lang="en-US" sz="1200" dirty="0"/>
              <a:t>.</a:t>
            </a:r>
            <a:r>
              <a:rPr lang="bg-BG" sz="1200" dirty="0"/>
              <a:t> </a:t>
            </a:r>
            <a:r>
              <a:rPr lang="en-GB" sz="1200" dirty="0"/>
              <a:t>(</a:t>
            </a:r>
            <a:r>
              <a:rPr lang="ru-RU" sz="1200" dirty="0"/>
              <a:t>няма индивидуална цел за всяка държава членка, а се изпълнява на ниво ЕС</a:t>
            </a:r>
            <a:r>
              <a:rPr lang="en-GB" sz="1200" dirty="0"/>
              <a:t>)</a:t>
            </a:r>
            <a:endParaRPr lang="bg-BG" sz="1200" dirty="0"/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ru-RU" sz="1200" dirty="0" err="1" smtClean="0"/>
              <a:t>Секторите</a:t>
            </a:r>
            <a:r>
              <a:rPr lang="ru-RU" sz="1200" dirty="0" smtClean="0"/>
              <a:t> </a:t>
            </a:r>
            <a:r>
              <a:rPr lang="ru-RU" sz="1200" dirty="0" err="1" smtClean="0"/>
              <a:t>извън</a:t>
            </a:r>
            <a:r>
              <a:rPr lang="ru-RU" sz="1200" dirty="0" smtClean="0"/>
              <a:t> </a:t>
            </a:r>
            <a:r>
              <a:rPr lang="ru-RU" sz="1200" dirty="0"/>
              <a:t>СТЕ </a:t>
            </a:r>
            <a:r>
              <a:rPr lang="bg-BG" sz="1200" dirty="0"/>
              <a:t>трябва да намалят емисиите си със</a:t>
            </a:r>
            <a:r>
              <a:rPr lang="ru-RU" sz="1200" dirty="0"/>
              <a:t> </a:t>
            </a:r>
            <a:r>
              <a:rPr lang="ru-RU" sz="1200" dirty="0" err="1"/>
              <a:t>съответно</a:t>
            </a:r>
            <a:r>
              <a:rPr lang="ru-RU" sz="1200" dirty="0"/>
              <a:t> 30 % до 2030 г. в сравнение с 2005 г. (индивидуални цели</a:t>
            </a:r>
            <a:r>
              <a:rPr lang="ru-RU" sz="1200" dirty="0" smtClean="0"/>
              <a:t>):</a:t>
            </a:r>
            <a:endParaRPr lang="ru-RU" sz="1200" dirty="0"/>
          </a:p>
          <a:p>
            <a:pPr lvl="3" algn="just"/>
            <a:r>
              <a:rPr lang="bg-BG" sz="1200" dirty="0" smtClean="0"/>
              <a:t>Националната цел </a:t>
            </a:r>
            <a:r>
              <a:rPr lang="bg-BG" sz="1200" dirty="0"/>
              <a:t>на България за намаляване на емисиите на парникови газове до 2030 г. в сравнение с 2005 г. за с</a:t>
            </a:r>
            <a:r>
              <a:rPr lang="ru-RU" sz="1200" dirty="0"/>
              <a:t>екторите извън СТЕ </a:t>
            </a:r>
            <a:r>
              <a:rPr lang="en-GB" sz="1200" dirty="0"/>
              <a:t>(</a:t>
            </a:r>
            <a:r>
              <a:rPr lang="ru-RU" sz="1200" dirty="0"/>
              <a:t>сграден фонд, селско стопанство, управление на отпадъците и транспорт</a:t>
            </a:r>
            <a:r>
              <a:rPr lang="en-GB" sz="1200" dirty="0"/>
              <a:t>)</a:t>
            </a:r>
            <a:r>
              <a:rPr lang="bg-BG" sz="1200" dirty="0"/>
              <a:t> е 0 </a:t>
            </a:r>
            <a:r>
              <a:rPr lang="bg-BG" sz="1200" dirty="0" smtClean="0"/>
              <a:t>%.</a:t>
            </a:r>
            <a:endParaRPr lang="ru-RU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352425" y="280755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1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Декарбонизация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1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изходни данни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3D43F71-2D47-4D93-8435-DF3AFEF61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799413"/>
              </p:ext>
            </p:extLst>
          </p:nvPr>
        </p:nvGraphicFramePr>
        <p:xfrm>
          <a:off x="1296599" y="1525397"/>
          <a:ext cx="6898277" cy="453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6238" y="804529"/>
            <a:ext cx="8391525" cy="567941"/>
          </a:xfrm>
        </p:spPr>
        <p:txBody>
          <a:bodyPr/>
          <a:lstStyle/>
          <a:p>
            <a:r>
              <a:rPr lang="bg-BG" dirty="0" smtClean="0"/>
              <a:t>Макроикономически показатели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54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F579A-D99A-4079-9E1D-CCC09ED7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Резултати: Намаление </a:t>
            </a:r>
            <a:r>
              <a:rPr lang="bg-BG" dirty="0" smtClean="0"/>
              <a:t>парникови газове </a:t>
            </a:r>
            <a:r>
              <a:rPr lang="bg-BG" dirty="0"/>
              <a:t>общо БГ икономика</a:t>
            </a:r>
            <a:endParaRPr lang="en-US" dirty="0"/>
          </a:p>
        </p:txBody>
      </p:sp>
      <p:graphicFrame>
        <p:nvGraphicFramePr>
          <p:cNvPr id="3" name="Chart 2" descr="Clustered Column. Multiple values by 'Общо емисии на парникови газове, в ktn CO2 eq'. Description automatically generated.">
            <a:extLst>
              <a:ext uri="{FF2B5EF4-FFF2-40B4-BE49-F238E27FC236}">
                <a16:creationId xmlns:a16="http://schemas.microsoft.com/office/drawing/2014/main" xmlns="" id="{549FAD26-4AA1-4D69-A0C7-D7B6B9210D7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99160" y="2007870"/>
          <a:ext cx="7018020" cy="380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12112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2BB4B-54F9-43D3-AD3B-DD2F2209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Резултати: </a:t>
            </a:r>
            <a:r>
              <a:rPr lang="bg-BG" dirty="0" smtClean="0"/>
              <a:t>Парникови газове </a:t>
            </a:r>
            <a:r>
              <a:rPr lang="bg-BG" dirty="0"/>
              <a:t>от енергиен сектор</a:t>
            </a:r>
            <a:endParaRPr lang="en-US" dirty="0"/>
          </a:p>
        </p:txBody>
      </p:sp>
      <p:graphicFrame>
        <p:nvGraphicFramePr>
          <p:cNvPr id="3" name="Chart 2" descr="Clustered Column. Multiple values by 'Енергиен сектор  Общо емисии на парникови газове, в ktn CO2 eq'. Description automatically generated.">
            <a:extLst>
              <a:ext uri="{FF2B5EF4-FFF2-40B4-BE49-F238E27FC236}">
                <a16:creationId xmlns:a16="http://schemas.microsoft.com/office/drawing/2014/main" xmlns="" id="{4F168FA3-BC3B-4BC1-8781-211E02747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145711"/>
              </p:ext>
            </p:extLst>
          </p:nvPr>
        </p:nvGraphicFramePr>
        <p:xfrm>
          <a:off x="502920" y="2282190"/>
          <a:ext cx="8183880" cy="319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20429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12" y="2759759"/>
            <a:ext cx="8391525" cy="692150"/>
          </a:xfrm>
        </p:spPr>
        <p:txBody>
          <a:bodyPr/>
          <a:lstStyle/>
          <a:p>
            <a:pPr algn="ctr"/>
            <a:r>
              <a:rPr lang="bg-BG" sz="3200" dirty="0" smtClean="0"/>
              <a:t>Благодаря за вниманието!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87621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2807" y="525545"/>
            <a:ext cx="8439150" cy="365001"/>
          </a:xfrm>
        </p:spPr>
        <p:txBody>
          <a:bodyPr/>
          <a:lstStyle/>
          <a:p>
            <a:r>
              <a:rPr lang="bg-BG" dirty="0" smtClean="0"/>
              <a:t>Брутно вътрешно потребление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807" y="176760"/>
            <a:ext cx="8439150" cy="334102"/>
          </a:xfrm>
        </p:spPr>
        <p:txBody>
          <a:bodyPr/>
          <a:lstStyle/>
          <a:p>
            <a:r>
              <a:rPr lang="bg-BG" dirty="0" smtClean="0"/>
              <a:t>Енергиен микс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CC2B2A-2187-48D8-894B-EB34271F122C}"/>
              </a:ext>
            </a:extLst>
          </p:cNvPr>
          <p:cNvGrpSpPr/>
          <p:nvPr/>
        </p:nvGrpSpPr>
        <p:grpSpPr>
          <a:xfrm>
            <a:off x="244141" y="905229"/>
            <a:ext cx="8439150" cy="5032089"/>
            <a:chOff x="0" y="0"/>
            <a:chExt cx="9281433" cy="4068536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xmlns="" id="{2B182C68-8B3C-4E87-A2CE-DAAD86A77FB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73835702"/>
                </p:ext>
              </p:extLst>
            </p:nvPr>
          </p:nvGraphicFramePr>
          <p:xfrm>
            <a:off x="0" y="0"/>
            <a:ext cx="4921703" cy="40581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xmlns="" id="{2DBB5DA1-607F-492E-997E-BB0D94D08B8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6710"/>
                </p:ext>
              </p:extLst>
            </p:nvPr>
          </p:nvGraphicFramePr>
          <p:xfrm>
            <a:off x="4716236" y="12245"/>
            <a:ext cx="4565197" cy="4056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36141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Нетно производство на електроенергия по видове централи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Енергийна сигурност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BC22694-D26B-4B4D-BFC9-6586921A7201}"/>
              </a:ext>
            </a:extLst>
          </p:cNvPr>
          <p:cNvGrpSpPr/>
          <p:nvPr/>
        </p:nvGrpSpPr>
        <p:grpSpPr>
          <a:xfrm>
            <a:off x="127322" y="1157468"/>
            <a:ext cx="8912506" cy="4593551"/>
            <a:chOff x="0" y="0"/>
            <a:chExt cx="9389729" cy="4644038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xmlns="" id="{CBF2FC0A-9617-4F35-9154-468B7921CF1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7496113"/>
                </p:ext>
              </p:extLst>
            </p:nvPr>
          </p:nvGraphicFramePr>
          <p:xfrm>
            <a:off x="0" y="11205"/>
            <a:ext cx="5743814" cy="46328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xmlns="" id="{8481204D-8FF5-4119-A2F2-0E6DCF53F01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6540361"/>
                </p:ext>
              </p:extLst>
            </p:nvPr>
          </p:nvGraphicFramePr>
          <p:xfrm>
            <a:off x="5759173" y="0"/>
            <a:ext cx="3630556" cy="4644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1067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Нетна инсталирана мощност по вид централа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Енергийна сигурност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FC9D4B-92CD-4B08-8670-95F43E7A71FE}"/>
              </a:ext>
            </a:extLst>
          </p:cNvPr>
          <p:cNvGrpSpPr/>
          <p:nvPr/>
        </p:nvGrpSpPr>
        <p:grpSpPr>
          <a:xfrm>
            <a:off x="106326" y="1339702"/>
            <a:ext cx="8867553" cy="5039833"/>
            <a:chOff x="0" y="0"/>
            <a:chExt cx="9064760" cy="477210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xmlns="" id="{852026DF-6825-4A99-AE21-59951F38E8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17094361"/>
                </p:ext>
              </p:extLst>
            </p:nvPr>
          </p:nvGraphicFramePr>
          <p:xfrm>
            <a:off x="0" y="0"/>
            <a:ext cx="5743814" cy="47721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xmlns="" id="{128B347B-3924-4B47-9099-B38F29C7509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1400655"/>
                </p:ext>
              </p:extLst>
            </p:nvPr>
          </p:nvGraphicFramePr>
          <p:xfrm>
            <a:off x="5687785" y="11205"/>
            <a:ext cx="3376975" cy="4760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510785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Основни цели, мерки и политики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Енергийна сигурност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425" y="1155791"/>
            <a:ext cx="5949990" cy="866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b="1" dirty="0">
                <a:solidFill>
                  <a:schemeClr val="accent4"/>
                </a:solidFill>
              </a:rPr>
              <a:t>Сегашно състояние: 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Енергийната зависимост на страната е значително по-ниска от средната от държавите-членки в ЕС</a:t>
            </a: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endParaRPr lang="en-US" sz="1200" dirty="0">
              <a:solidFill>
                <a:srgbClr val="3131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5" y="2349463"/>
            <a:ext cx="8439151" cy="3418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b="1" dirty="0">
                <a:solidFill>
                  <a:schemeClr val="accent4"/>
                </a:solidFill>
              </a:rPr>
              <a:t>Цели, мерки и политики: 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Увеличаване на диверсификацията на енергийни източници</a:t>
            </a:r>
          </a:p>
          <a:p>
            <a:pPr marL="838200" lvl="2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Развитие на местен добив на природен газ</a:t>
            </a:r>
          </a:p>
          <a:p>
            <a:pPr marL="838200" lvl="2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Оползотворяване на потенциала на </a:t>
            </a:r>
            <a:r>
              <a:rPr lang="bg-BG" sz="1200" dirty="0" err="1">
                <a:solidFill>
                  <a:srgbClr val="313131"/>
                </a:solidFill>
              </a:rPr>
              <a:t>ВЕИ</a:t>
            </a:r>
            <a:r>
              <a:rPr lang="bg-BG" sz="1200" dirty="0">
                <a:solidFill>
                  <a:srgbClr val="313131"/>
                </a:solidFill>
              </a:rPr>
              <a:t> като местен ресурс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Повишаване гъвкавостта на </a:t>
            </a:r>
            <a:r>
              <a:rPr lang="bg-BG" sz="1200" dirty="0" smtClean="0">
                <a:solidFill>
                  <a:srgbClr val="313131"/>
                </a:solidFill>
              </a:rPr>
              <a:t>националната </a:t>
            </a:r>
            <a:r>
              <a:rPr lang="bg-BG" sz="1200" dirty="0">
                <a:solidFill>
                  <a:srgbClr val="313131"/>
                </a:solidFill>
              </a:rPr>
              <a:t>енергийна система</a:t>
            </a:r>
          </a:p>
          <a:p>
            <a:pPr marL="838200" lvl="2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Запазване на ключовата роля на въглищата като местен енергиен ресурс </a:t>
            </a:r>
          </a:p>
          <a:p>
            <a:pPr marL="838200" lvl="2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Запазване ролята на ядрената енергетика</a:t>
            </a:r>
          </a:p>
          <a:p>
            <a:pPr marL="838200" lvl="2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Поддръжка и развитие на електро и газовата инфраструктура</a:t>
            </a:r>
          </a:p>
          <a:p>
            <a:pPr marL="838200" lvl="2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Увеличаване на капацитета на съхранение на електрическа енергия и природен газ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Подобряване на устойчивостта на националната и регионални енергийни системи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>
                <a:solidFill>
                  <a:srgbClr val="313131"/>
                </a:solidFill>
              </a:rPr>
              <a:t>Сигурност на </a:t>
            </a:r>
            <a:r>
              <a:rPr lang="bg-BG" sz="1200" dirty="0" smtClean="0">
                <a:solidFill>
                  <a:srgbClr val="313131"/>
                </a:solidFill>
              </a:rPr>
              <a:t>доставките</a:t>
            </a: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r>
              <a:rPr lang="bg-BG" sz="1200" dirty="0" err="1" smtClean="0">
                <a:solidFill>
                  <a:srgbClr val="313131"/>
                </a:solidFill>
              </a:rPr>
              <a:t>Киберсигурност</a:t>
            </a:r>
            <a:endParaRPr lang="bg-BG" sz="1200" dirty="0">
              <a:solidFill>
                <a:srgbClr val="313131"/>
              </a:solidFill>
            </a:endParaRPr>
          </a:p>
          <a:p>
            <a:pPr marL="495300" lvl="1" indent="-152400">
              <a:spcBef>
                <a:spcPts val="450"/>
              </a:spcBef>
              <a:buSzPct val="100000"/>
              <a:buFont typeface="Arial"/>
              <a:buChar char="•"/>
            </a:pPr>
            <a:endParaRPr lang="bg-BG" sz="1200" dirty="0">
              <a:solidFill>
                <a:srgbClr val="313131"/>
              </a:solidFill>
            </a:endParaRPr>
          </a:p>
          <a:p>
            <a:pPr marL="152400" indent="-152400">
              <a:spcBef>
                <a:spcPts val="450"/>
              </a:spcBef>
              <a:buSzPct val="100000"/>
              <a:buFont typeface="Arial"/>
              <a:buChar char="•"/>
            </a:pPr>
            <a:endParaRPr lang="en-US" sz="1200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Доставки на природен газ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Енергийна сигурност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352425" y="1428329"/>
            <a:ext cx="962026" cy="440871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 smtClean="0">
                <a:solidFill>
                  <a:schemeClr val="bg1"/>
                </a:solidFill>
              </a:rPr>
              <a:t>Сектор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336072" y="1428329"/>
            <a:ext cx="2019299" cy="440871"/>
          </a:xfrm>
          <a:prstGeom prst="chevron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Коментар на Комисията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355371" y="1434361"/>
            <a:ext cx="1502380" cy="440871"/>
          </a:xfrm>
          <a:prstGeom prst="chevron">
            <a:avLst/>
          </a:prstGeom>
          <a:solidFill>
            <a:srgbClr val="9DD4C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 err="1">
                <a:solidFill>
                  <a:schemeClr val="accent4"/>
                </a:solidFill>
              </a:rPr>
              <a:t>НПЕК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857750" y="1428329"/>
            <a:ext cx="3714750" cy="440871"/>
          </a:xfrm>
          <a:prstGeom prst="chevron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Политики и мерки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62638"/>
              </p:ext>
            </p:extLst>
          </p:nvPr>
        </p:nvGraphicFramePr>
        <p:xfrm>
          <a:off x="352425" y="2071868"/>
          <a:ext cx="8202930" cy="4141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xmlns="" val="381124942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59571293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xmlns="" val="2045098174"/>
                    </a:ext>
                  </a:extLst>
                </a:gridCol>
                <a:gridCol w="3850005">
                  <a:extLst>
                    <a:ext uri="{9D8B030D-6E8A-4147-A177-3AD203B41FA5}">
                      <a16:colId xmlns:a16="http://schemas.microsoft.com/office/drawing/2014/main" xmlns="" val="1510474616"/>
                    </a:ext>
                  </a:extLst>
                </a:gridCol>
              </a:tblGrid>
              <a:tr h="4141528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Природен газ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Надеждна стратегия за разнообразяване доставките на газ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Времеви</a:t>
                      </a:r>
                      <a:r>
                        <a:rPr lang="bg-BG" sz="1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план за изпълнение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Въпрос предимно на енергийна сигурност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Спомага за либерализирането на пазара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Осъществени:</a:t>
                      </a: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България-Румъния (</a:t>
                      </a:r>
                      <a:r>
                        <a:rPr lang="bg-BG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IBR</a:t>
                      </a: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LNG</a:t>
                      </a: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Терминал </a:t>
                      </a:r>
                      <a:r>
                        <a:rPr lang="bg-BG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Ревитуса</a:t>
                      </a: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първа сделка от 2019 г.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Нови:</a:t>
                      </a:r>
                      <a:endParaRPr lang="bg-BG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България-Гърция</a:t>
                      </a: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bg-BG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IG</a:t>
                      </a:r>
                      <a:r>
                        <a:rPr lang="en-US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– 2020 г.</a:t>
                      </a:r>
                      <a:endParaRPr lang="bg-BG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България-Сърбия (</a:t>
                      </a:r>
                      <a:r>
                        <a:rPr lang="bg-BG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IBS</a:t>
                      </a:r>
                      <a:r>
                        <a:rPr lang="bg-BG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– в експлоатация от средата на 2022 г.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LNG</a:t>
                      </a:r>
                      <a:r>
                        <a:rPr lang="bg-BG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терминал до Александруполис - търговски операции от  2022 година.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Разширение </a:t>
                      </a:r>
                      <a:r>
                        <a:rPr lang="bg-BG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ПГХ</a:t>
                      </a:r>
                      <a:r>
                        <a:rPr lang="bg-BG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„Чирен” – в експлоатация от 2025 г.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Рехабилитация, модернизация и разширение на българската газопреносна система - въвеждане в експлоатация през 2022 г. </a:t>
                      </a: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Eastring</a:t>
                      </a:r>
                      <a:endParaRPr lang="bg-BG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BRUA</a:t>
                      </a:r>
                      <a:endParaRPr lang="bg-BG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bg-BG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Газоразпределителен</a:t>
                      </a:r>
                      <a:r>
                        <a:rPr lang="bg-BG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център „Балкан“</a:t>
                      </a:r>
                      <a:endParaRPr lang="bg-BG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781035" lvl="1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35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459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Ядрена енергетика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Енергийна сигурност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352425" y="1324156"/>
            <a:ext cx="962026" cy="440871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 smtClean="0">
                <a:solidFill>
                  <a:schemeClr val="bg1"/>
                </a:solidFill>
              </a:rPr>
              <a:t>Сектор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336072" y="1324156"/>
            <a:ext cx="2019299" cy="440871"/>
          </a:xfrm>
          <a:prstGeom prst="chevron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Коментар на Комисията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355371" y="1330188"/>
            <a:ext cx="1502380" cy="440871"/>
          </a:xfrm>
          <a:prstGeom prst="chevron">
            <a:avLst/>
          </a:prstGeom>
          <a:solidFill>
            <a:srgbClr val="9DD4C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 err="1">
                <a:solidFill>
                  <a:schemeClr val="accent4"/>
                </a:solidFill>
              </a:rPr>
              <a:t>НПЕК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857750" y="1324156"/>
            <a:ext cx="3714750" cy="440871"/>
          </a:xfrm>
          <a:prstGeom prst="chevron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88900" rIns="88900" bIns="88900" rtlCol="0" anchor="ctr"/>
          <a:lstStyle/>
          <a:p>
            <a:r>
              <a:rPr lang="bg-BG" sz="1200" dirty="0">
                <a:solidFill>
                  <a:schemeClr val="bg1"/>
                </a:solidFill>
              </a:rPr>
              <a:t>Политики и мерки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02586"/>
              </p:ext>
            </p:extLst>
          </p:nvPr>
        </p:nvGraphicFramePr>
        <p:xfrm>
          <a:off x="352425" y="1848677"/>
          <a:ext cx="8202930" cy="422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xmlns="" val="3811249421"/>
                    </a:ext>
                  </a:extLst>
                </a:gridCol>
                <a:gridCol w="1834648">
                  <a:extLst>
                    <a:ext uri="{9D8B030D-6E8A-4147-A177-3AD203B41FA5}">
                      <a16:colId xmlns:a16="http://schemas.microsoft.com/office/drawing/2014/main" xmlns="" val="359571293"/>
                    </a:ext>
                  </a:extLst>
                </a:gridCol>
                <a:gridCol w="1944872">
                  <a:extLst>
                    <a:ext uri="{9D8B030D-6E8A-4147-A177-3AD203B41FA5}">
                      <a16:colId xmlns:a16="http://schemas.microsoft.com/office/drawing/2014/main" xmlns="" val="2045098174"/>
                    </a:ext>
                  </a:extLst>
                </a:gridCol>
                <a:gridCol w="3335655">
                  <a:extLst>
                    <a:ext uri="{9D8B030D-6E8A-4147-A177-3AD203B41FA5}">
                      <a16:colId xmlns:a16="http://schemas.microsoft.com/office/drawing/2014/main" xmlns="" val="1510474616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bg-BG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Ядрена енергетика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bg-BG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Каква</a:t>
                      </a:r>
                      <a:r>
                        <a:rPr lang="bg-BG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е стратегията за д</a:t>
                      </a:r>
                      <a:r>
                        <a:rPr lang="bg-BG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ългосрочни доставки</a:t>
                      </a:r>
                      <a:r>
                        <a:rPr lang="bg-BG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ядрени материали и гориво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bg-BG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Диверсификация на доставките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bg-BG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Следване</a:t>
                      </a:r>
                      <a:r>
                        <a:rPr lang="bg-BG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политиката на </a:t>
                      </a:r>
                      <a:r>
                        <a:rPr lang="bg-BG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Евратом</a:t>
                      </a:r>
                      <a:r>
                        <a:rPr lang="bg-BG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диверсификация на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доставките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ядрено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гориво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Стратегия за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отработено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ядрено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гориво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радиоактивни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отпадъци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до 2030 г.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Диверсификация на производителите на ядрено гориво; 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Поддържане на достатъчен резерв от гориво на площадките на АЕЦ;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30 ноември 2019 г., Европейската агенция по доставките (ESA) съгласува договор за доставки на свежо ядрено гориво;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ESA прие пътна карта за диверсификация на доставките, съгласно която  </a:t>
                      </a:r>
                      <a:r>
                        <a:rPr lang="bg-BG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процесът по лицензиране на доставчика на свежо ядрено гориво трябва да приключи до юли 2024 г.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 </a:t>
                      </a:r>
                    </a:p>
                    <a:p>
                      <a:pPr marL="171450" marR="0" lvl="0" indent="-17145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Конкурентни процедури при избор на доставчици;</a:t>
                      </a:r>
                    </a:p>
                    <a:p>
                      <a:pPr marL="17145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Обявяване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 т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ърг за доставка лицензиране на алтернативното гориво от Агенцията за ядрено регулиране.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905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99759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6b6Z7.VGNKgijDHOHR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NpmLh3zGcA87jhFa0C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fv5WZfPbCeFtVNyCbF0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BSLTzlVTHqSLVfV5swz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_WIYTQ97AGFV6_NtH0l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P74VfrRNjk8jdb8lLg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aWmhU7qur1aZZXOINej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4JQNWcXGSNSwhUCW1G2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sAZQPa0I8qUtI6SjqoA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9ZcKgaOjwLutrQL6xG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SpccjcqoaavjcUHhB8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qhVni7wM_rK4AOciBf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EDlOcCGEqKm2Cd1OQFi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s89QffoRUdNHToGQw5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XDJmZhURvnnaVs0hRq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7eKDNi6wM6bFoPBy0w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6jqNg52.fGcOywsMfZ3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rFr6G55bvnC4Lx_U5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xuT.CvsIInF0FEVgScB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zwVvDB7T2ajbhocUmt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7Jo0XntyJRazray48OQ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UV6lXC2589jYxgBkrQ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V.kqpj8JtzcQwRdRUK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v.ryWun7qPNQkKOOz0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DW09VBW6BWKqzEf2Fr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Bva3V9GwpBGtl8EuFfU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66IRqDzRYyT4n1X1Qih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kyreXjgK8lEwwKdqb2f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r1Qt_AKOiP2ieoIdWQd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8nKn8Y0lVj8fEdMduS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Nw9Zwp1NPBNDq.dE1Fo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14e2N07.SuftYtFTTPv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Bo.d9iSnW_D5EpuQ4Ql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im3vb_hCTP73JkyiPpw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rv7ZI.Q7bVOEm7fwpP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LuqQPqdis2McZO9aDfS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3TpVdwObWu3epLfvDur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pdLLAPmQhphy4Vc7Mm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E7VVyi6qENpl2qjuK4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hQYeHbSIAiFPXZhKz5_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P74VfrRNjk8jdb8lLgR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JCvS6pTdsFDQDj4Po2i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YDFxurWJAHyZw0T5iqX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87eNiEFwFgcP3DEHIA6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8ebtxAu_yGQBECzK3b7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qhVni7wM_rK4AOciBfR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a1.fmITHpFI598H9b8D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uQgjxZEfDf_uOj6B7o2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NpmLh3zGcA87jhFa0C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jPFy2WY0ESo2yPI52Co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v8L1kzlCg6yoTf5.Oa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3UpN1026oLqnF0Z_3lw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MGiqQyozjYhw7V2APse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NrbXK9OGon.hZpS4_oB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xyGFq.SI3H2NMubKnVJ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jv6cCVwXgSHXr5wD5Rb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Bo.d9iSnW_D5EpuQ4Ql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BBciYg_7SUjHY9mxW1q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jidMI8alJlsnwFmIkv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NpmLh3zGcA87jhFa0CT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UMSILSd3KbgUfkpTKT5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f6kjfN08aLJMCHtR45q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bPp3dIP7Y3rQv5vgIw8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OAO33z.AtBp1XYLtHh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W1plWRRpkr31SgTqVPx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_Jaw9cM6csqqfRCtS5Y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P74VfrRNjk8jdb8lLgR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.WoQ7gqKKa_hYP04yKn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qhVni7wM_rK4AOciBf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fv5WZfPbCeFtVNyCbF0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P74VfrRNjk8jdb8lLgR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qfX7WsEGmXiUzf7sSiO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X2w8O6_NmuRTbn7c72M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EDlOcCGEqKm2Cd1OQFi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P22YXkRlo.yAx9Cud29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.dcmIz5RjMIvF7rQXyi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u5ySTDr1nJ75ELuH2zw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dw21UHlJv_dMPx.rUaH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NpmLh3zGcA87jhFa0CT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rFr6G55bvnC4Lx_U5x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G0nnmpqefQTZaKlCnT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qhVni7wM_rK4AOciBfR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MLnKYSDz9RJobC3NJwW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pDE6YHHQM15DeQkccR.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Ng0DouBupvM3cobNZj2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L8nvxqWNNoQUw.kcI0P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BFn8xs47UJFs3ezEkKB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QCAdLJdhoFDNbG60d4D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kyreXjgK8lEwwKdqb2f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8nKn8Y0lVj8fEdMduSf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JMUVK7xuRcRg1TuWAYiA"/>
</p:tagLst>
</file>

<file path=ppt/theme/theme1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Deloitte_4_3_Onscreen.potx" id="{300F3ED9-9C4C-4838-B157-107BB206E623}" vid="{ABD9136E-862F-4680-B56C-E8832C898BE1}"/>
    </a:ext>
  </a:extLst>
</a:theme>
</file>

<file path=ppt/theme/theme2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Deloitte_US 16_9_Onscreen.potx" id="{82E929E5-07E3-4FFC-922B-1DC2D1592D72}" vid="{34A8941C-3B27-4420-B6D1-6520D4ABD31E}"/>
    </a:ext>
  </a:extLst>
</a:theme>
</file>

<file path=ppt/theme/theme3.xml><?xml version="1.0" encoding="utf-8"?>
<a:theme xmlns:a="http://schemas.openxmlformats.org/drawingml/2006/main" name="2_Anime_1_www.FreeDownloadPowerPoint.com">
  <a:themeElements>
    <a:clrScheme name="2_Anime_1_www.FreeDownloadPowerPoint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nime_1_www.FreeDownloadPowerPoint.c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nime_1_www.FreeDownloadPowerPoint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ime_1_www.FreeDownloadPowerPoint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ime_1_www.FreeDownloadPowerPoint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ime_1_www.FreeDownloadPowerPoint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ime_1_www.FreeDownloadPowerPoint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nime_1_www.FreeDownloadPowerPoint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ime_1_www.FreeDownloadPowerPoint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ime_1_www.FreeDownloadPowerPoint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ime_1_www.FreeDownloadPowerPoint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ime_1_www.FreeDownloadPowerPoint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ime_1_www.FreeDownloadPowerPoint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nime_1_www.FreeDownloadPowerPoint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2226</Words>
  <Application>Microsoft Office PowerPoint</Application>
  <PresentationFormat>On-screen Show (4:3)</PresentationFormat>
  <Paragraphs>507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Deloitte 16_9 onscreen</vt:lpstr>
      <vt:lpstr>Deloitte_US_Onscreen</vt:lpstr>
      <vt:lpstr>2_Anime_1_www.FreeDownloadPowerPoint.com</vt:lpstr>
      <vt:lpstr>think-cell Slide</vt:lpstr>
      <vt:lpstr>НПЕК България 2021 - 2030</vt:lpstr>
      <vt:lpstr>Енергиен съюз</vt:lpstr>
      <vt:lpstr>Основни изходни данни</vt:lpstr>
      <vt:lpstr>Енергиен микс</vt:lpstr>
      <vt:lpstr>Енергийна сигурност</vt:lpstr>
      <vt:lpstr>Енергийна сигурност</vt:lpstr>
      <vt:lpstr>Енергийна сигурност</vt:lpstr>
      <vt:lpstr>Енергийна сигурност</vt:lpstr>
      <vt:lpstr>Енергийна сигурност</vt:lpstr>
      <vt:lpstr>Енергийна сигурност</vt:lpstr>
      <vt:lpstr>Енергийна сигурност</vt:lpstr>
      <vt:lpstr>Вътрешен енергиен пазар</vt:lpstr>
      <vt:lpstr>Вътрешен енергиен пазар</vt:lpstr>
      <vt:lpstr>ВЕИ</vt:lpstr>
      <vt:lpstr>Дял на енергията от ВИ в брутното крайно потребление на енергия (%)</vt:lpstr>
      <vt:lpstr>Секторни цели за енергия от ВИ</vt:lpstr>
      <vt:lpstr>ВИ</vt:lpstr>
      <vt:lpstr>ВИ</vt:lpstr>
      <vt:lpstr>Енергийна ефективност</vt:lpstr>
      <vt:lpstr>Енергийна ефективност</vt:lpstr>
      <vt:lpstr>Енергийни спестявания в крайното потребление съгласно чл. 7, ал. 1 </vt:lpstr>
      <vt:lpstr>Енергийна ефективност</vt:lpstr>
      <vt:lpstr>Енергийна ефективност</vt:lpstr>
      <vt:lpstr>Научни изследвания, иновации, конкурентоспособност</vt:lpstr>
      <vt:lpstr>Научни изследвания, иновации, конкурентоспособност</vt:lpstr>
      <vt:lpstr>Регионално сътрудничество</vt:lpstr>
      <vt:lpstr>Прогнозни годишни разходи за енергия при постигане на целите</vt:lpstr>
      <vt:lpstr>Източници на финансиране</vt:lpstr>
      <vt:lpstr>Цели за намаляване на емисиите нa EC съгласно Регламента на енергийния съюз</vt:lpstr>
      <vt:lpstr>Резултати: Намаление парникови газове общо БГ икономика</vt:lpstr>
      <vt:lpstr>Резултати: Парникови газове от енергиен сектор</vt:lpstr>
      <vt:lpstr>Благодаря за вниманието!</vt:lpstr>
    </vt:vector>
  </TitlesOfParts>
  <Company>Deloitte Touche Tohmatsu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Project Plan</dc:title>
  <dc:creator>ME</dc:creator>
  <cp:lastModifiedBy>komisia energetika</cp:lastModifiedBy>
  <cp:revision>403</cp:revision>
  <cp:lastPrinted>2019-12-18T08:46:31Z</cp:lastPrinted>
  <dcterms:created xsi:type="dcterms:W3CDTF">2019-08-13T13:38:53Z</dcterms:created>
  <dcterms:modified xsi:type="dcterms:W3CDTF">2019-12-19T07:34:42Z</dcterms:modified>
</cp:coreProperties>
</file>